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52593F-3844-47A0-B0C1-EB04DF45A709}" v="7" dt="2024-06-24T08:39:36.6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307" y="3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ylee Ward" userId="b422a98b-5b44-4e18-a0c8-8c475e63b0cf" providerId="ADAL" clId="{E952593F-3844-47A0-B0C1-EB04DF45A709}"/>
    <pc:docChg chg="custSel modSld">
      <pc:chgData name="Kaylee Ward" userId="b422a98b-5b44-4e18-a0c8-8c475e63b0cf" providerId="ADAL" clId="{E952593F-3844-47A0-B0C1-EB04DF45A709}" dt="2024-06-24T08:40:07.663" v="222" actId="14100"/>
      <pc:docMkLst>
        <pc:docMk/>
      </pc:docMkLst>
      <pc:sldChg chg="modSp mod">
        <pc:chgData name="Kaylee Ward" userId="b422a98b-5b44-4e18-a0c8-8c475e63b0cf" providerId="ADAL" clId="{E952593F-3844-47A0-B0C1-EB04DF45A709}" dt="2024-06-24T08:40:07.663" v="222" actId="14100"/>
        <pc:sldMkLst>
          <pc:docMk/>
          <pc:sldMk cId="52254801" sldId="256"/>
        </pc:sldMkLst>
        <pc:spChg chg="mod">
          <ac:chgData name="Kaylee Ward" userId="b422a98b-5b44-4e18-a0c8-8c475e63b0cf" providerId="ADAL" clId="{E952593F-3844-47A0-B0C1-EB04DF45A709}" dt="2024-06-24T08:40:07.663" v="222" actId="14100"/>
          <ac:spMkLst>
            <pc:docMk/>
            <pc:sldMk cId="52254801" sldId="256"/>
            <ac:spMk id="5" creationId="{F02ED29A-989C-33E9-6FEE-7A0E027A6A26}"/>
          </ac:spMkLst>
        </pc:spChg>
        <pc:graphicFrameChg chg="mod modGraphic">
          <ac:chgData name="Kaylee Ward" userId="b422a98b-5b44-4e18-a0c8-8c475e63b0cf" providerId="ADAL" clId="{E952593F-3844-47A0-B0C1-EB04DF45A709}" dt="2024-06-24T08:39:55.991" v="212" actId="20577"/>
          <ac:graphicFrameMkLst>
            <pc:docMk/>
            <pc:sldMk cId="52254801" sldId="256"/>
            <ac:graphicFrameMk id="4" creationId="{4B7B9ECD-EC70-9CBC-88DD-495D8B06DF3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433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433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608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146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07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385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9811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8509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395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201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41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thur Terry School | Sutton Coldfield">
            <a:extLst>
              <a:ext uri="{FF2B5EF4-FFF2-40B4-BE49-F238E27FC236}">
                <a16:creationId xmlns:a16="http://schemas.microsoft.com/office/drawing/2014/main" id="{C5E00C97-D9A4-DB12-36AB-BD331F7E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7B9ECD-EC70-9CBC-88DD-495D8B06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494429"/>
              </p:ext>
            </p:extLst>
          </p:nvPr>
        </p:nvGraphicFramePr>
        <p:xfrm>
          <a:off x="542192" y="1756826"/>
          <a:ext cx="5773616" cy="640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15">
                  <a:extLst>
                    <a:ext uri="{9D8B030D-6E8A-4147-A177-3AD203B41FA5}">
                      <a16:colId xmlns:a16="http://schemas.microsoft.com/office/drawing/2014/main" val="2036793826"/>
                    </a:ext>
                  </a:extLst>
                </a:gridCol>
                <a:gridCol w="3884701">
                  <a:extLst>
                    <a:ext uri="{9D8B030D-6E8A-4147-A177-3AD203B41FA5}">
                      <a16:colId xmlns:a16="http://schemas.microsoft.com/office/drawing/2014/main" val="2363551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Exam</a:t>
                      </a:r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AQA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8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Breakdown of Exams: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Paper 1 – Physical and Inorganic chemistry </a:t>
                      </a:r>
                    </a:p>
                    <a:p>
                      <a:r>
                        <a:rPr lang="en-GB" noProof="0" dirty="0"/>
                        <a:t>105 marks of short and long answer questions</a:t>
                      </a:r>
                    </a:p>
                    <a:p>
                      <a:r>
                        <a:rPr lang="en-GB" noProof="0" dirty="0"/>
                        <a:t>35%, 2hrs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Paper 2 – Physical and Organic Chemistry 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105 marks of short and long answer questions</a:t>
                      </a:r>
                    </a:p>
                    <a:p>
                      <a:r>
                        <a:rPr lang="en-GB" noProof="0" dirty="0"/>
                        <a:t>35%, 2hrs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Paper 3 – Synoptic paper</a:t>
                      </a:r>
                    </a:p>
                    <a:p>
                      <a:r>
                        <a:rPr lang="en-GB" dirty="0"/>
                        <a:t>40 marks of questions on practical techniques and data analysis </a:t>
                      </a:r>
                    </a:p>
                    <a:p>
                      <a:r>
                        <a:rPr lang="en-GB" dirty="0"/>
                        <a:t>20 marks of questions testing across the specification </a:t>
                      </a:r>
                    </a:p>
                    <a:p>
                      <a:r>
                        <a:rPr lang="en-GB" dirty="0"/>
                        <a:t>30 marks of multiple choice questions</a:t>
                      </a:r>
                      <a:endParaRPr lang="en-GB" noProof="0" dirty="0"/>
                    </a:p>
                    <a:p>
                      <a:r>
                        <a:rPr lang="en-GB" noProof="0" dirty="0"/>
                        <a:t>30%, 2hrs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Required Books: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Oxford text book, AQA Chemistry A Level Year 1 and AS by Ted Lister and Janet Renshaw, the ISBN is 978- 0-19-835181-8.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A-Level Chemistry for AQA: Year 1 &amp; 2 Student Book with Online Edition ISBN is </a:t>
                      </a:r>
                      <a:r>
                        <a:rPr lang="en-GB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9781789080476</a:t>
                      </a:r>
                      <a:endParaRPr lang="en-GB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35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A-Level Chemistry: Essential maths skills </a:t>
                      </a:r>
                      <a:r>
                        <a:rPr lang="en-GB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ISBN: 9781782944720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944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/>
                        <a:t>Subject Specific </a:t>
                      </a:r>
                      <a:r>
                        <a:rPr lang="en-GB" b="1" noProof="0" dirty="0"/>
                        <a:t>Equipment Needed: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Scientific calculator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9596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ED29A-989C-33E9-6FEE-7A0E027A6A26}"/>
              </a:ext>
            </a:extLst>
          </p:cNvPr>
          <p:cNvSpPr txBox="1"/>
          <p:nvPr/>
        </p:nvSpPr>
        <p:spPr>
          <a:xfrm>
            <a:off x="2013857" y="886896"/>
            <a:ext cx="4652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b="1" u="sng" dirty="0"/>
              <a:t>At a </a:t>
            </a:r>
            <a:r>
              <a:rPr lang="es-ES_tradnl" sz="2200" b="1" u="sng" dirty="0" err="1"/>
              <a:t>glance</a:t>
            </a:r>
            <a:r>
              <a:rPr lang="es-ES_tradnl" sz="2200" b="1" u="sng" dirty="0"/>
              <a:t> guide </a:t>
            </a:r>
            <a:r>
              <a:rPr lang="es-ES_tradnl" sz="2200" b="1" u="sng" dirty="0" err="1"/>
              <a:t>to</a:t>
            </a:r>
            <a:r>
              <a:rPr lang="es-ES_tradnl" sz="2200" b="1" u="sng" dirty="0"/>
              <a:t> </a:t>
            </a:r>
            <a:r>
              <a:rPr lang="es-ES_tradnl" sz="2200" b="1" u="sng" dirty="0" err="1"/>
              <a:t>Chemistry</a:t>
            </a:r>
            <a:r>
              <a:rPr lang="es-ES_tradnl" sz="2200" b="1" u="sng" dirty="0"/>
              <a:t> A </a:t>
            </a:r>
            <a:r>
              <a:rPr lang="es-ES_tradnl" sz="2200" b="1" u="sng" dirty="0" err="1"/>
              <a:t>Level</a:t>
            </a:r>
            <a:r>
              <a:rPr lang="es-ES_tradnl" sz="2200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5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7F5CAB93D5EB4BA8543D76D35DCC29" ma:contentTypeVersion="17" ma:contentTypeDescription="Create a new document." ma:contentTypeScope="" ma:versionID="307f47b782d640ba0aab542ef9a49db6">
  <xsd:schema xmlns:xsd="http://www.w3.org/2001/XMLSchema" xmlns:xs="http://www.w3.org/2001/XMLSchema" xmlns:p="http://schemas.microsoft.com/office/2006/metadata/properties" xmlns:ns2="b43723bb-be12-4bf1-8ebb-069ebfd5e728" xmlns:ns3="be2eb6bf-6d6a-41ab-889d-35c1a2db76a4" targetNamespace="http://schemas.microsoft.com/office/2006/metadata/properties" ma:root="true" ma:fieldsID="522737a139d1fdc79e69bba1ae5a20e9" ns2:_="" ns3:_="">
    <xsd:import namespace="b43723bb-be12-4bf1-8ebb-069ebfd5e728"/>
    <xsd:import namespace="be2eb6bf-6d6a-41ab-889d-35c1a2db7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723bb-be12-4bf1-8ebb-069ebfd5e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eb6bf-6d6a-41ab-889d-35c1a2db7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3f4473e-fec4-4b9a-b28e-322aaa6fdcd6}" ma:internalName="TaxCatchAll" ma:showField="CatchAllData" ma:web="be2eb6bf-6d6a-41ab-889d-35c1a2db7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3723bb-be12-4bf1-8ebb-069ebfd5e728">
      <Terms xmlns="http://schemas.microsoft.com/office/infopath/2007/PartnerControls"/>
    </lcf76f155ced4ddcb4097134ff3c332f>
    <TaxCatchAll xmlns="be2eb6bf-6d6a-41ab-889d-35c1a2db76a4" xsi:nil="true"/>
  </documentManagement>
</p:properties>
</file>

<file path=customXml/itemProps1.xml><?xml version="1.0" encoding="utf-8"?>
<ds:datastoreItem xmlns:ds="http://schemas.openxmlformats.org/officeDocument/2006/customXml" ds:itemID="{4008565A-7225-4FE5-9692-46EAA2326A63}"/>
</file>

<file path=customXml/itemProps2.xml><?xml version="1.0" encoding="utf-8"?>
<ds:datastoreItem xmlns:ds="http://schemas.openxmlformats.org/officeDocument/2006/customXml" ds:itemID="{DAC43B8D-BACC-4DB2-8B0D-DBD4E7049E07}"/>
</file>

<file path=customXml/itemProps3.xml><?xml version="1.0" encoding="utf-8"?>
<ds:datastoreItem xmlns:ds="http://schemas.openxmlformats.org/officeDocument/2006/customXml" ds:itemID="{A2502056-541E-403C-BA1F-587B099D2430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</TotalTime>
  <Words>144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Reade</dc:creator>
  <cp:lastModifiedBy>Kaylee Ward</cp:lastModifiedBy>
  <cp:revision>1</cp:revision>
  <dcterms:created xsi:type="dcterms:W3CDTF">2024-06-12T15:44:57Z</dcterms:created>
  <dcterms:modified xsi:type="dcterms:W3CDTF">2024-06-24T08:40:12Z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0x010100997F5CAB93D5EB4BA8543D76D35DCC29</vt:lpwstr>
  </property>
</Properties>
</file>