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1F2979-2459-4513-A153-49970E09E6AA}" v="6" dt="2024-06-20T14:07:31.4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36" d="100"/>
          <a:sy n="36" d="100"/>
        </p:scale>
        <p:origin x="2482" y="77"/>
      </p:cViewPr>
      <p:guideLst>
        <p:guide orient="horz" pos="51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1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beth Feasey" userId="97f2fcc0-31f3-48ef-b6b2-a68202f77a0a" providerId="ADAL" clId="{351F2979-2459-4513-A153-49970E09E6AA}"/>
    <pc:docChg chg="custSel addSld modSld">
      <pc:chgData name="Elizabeth Feasey" userId="97f2fcc0-31f3-48ef-b6b2-a68202f77a0a" providerId="ADAL" clId="{351F2979-2459-4513-A153-49970E09E6AA}" dt="2024-06-20T14:07:38.551" v="1184" actId="20577"/>
      <pc:docMkLst>
        <pc:docMk/>
      </pc:docMkLst>
      <pc:sldChg chg="modSp mod">
        <pc:chgData name="Elizabeth Feasey" userId="97f2fcc0-31f3-48ef-b6b2-a68202f77a0a" providerId="ADAL" clId="{351F2979-2459-4513-A153-49970E09E6AA}" dt="2024-06-18T10:57:10.884" v="681" actId="313"/>
        <pc:sldMkLst>
          <pc:docMk/>
          <pc:sldMk cId="52254801" sldId="256"/>
        </pc:sldMkLst>
        <pc:spChg chg="mod">
          <ac:chgData name="Elizabeth Feasey" userId="97f2fcc0-31f3-48ef-b6b2-a68202f77a0a" providerId="ADAL" clId="{351F2979-2459-4513-A153-49970E09E6AA}" dt="2024-06-18T10:57:10.884" v="681" actId="313"/>
          <ac:spMkLst>
            <pc:docMk/>
            <pc:sldMk cId="52254801" sldId="256"/>
            <ac:spMk id="5" creationId="{F02ED29A-989C-33E9-6FEE-7A0E027A6A26}"/>
          </ac:spMkLst>
        </pc:spChg>
      </pc:sldChg>
      <pc:sldChg chg="modSp mod">
        <pc:chgData name="Elizabeth Feasey" userId="97f2fcc0-31f3-48ef-b6b2-a68202f77a0a" providerId="ADAL" clId="{351F2979-2459-4513-A153-49970E09E6AA}" dt="2024-06-18T10:57:25.328" v="685" actId="313"/>
        <pc:sldMkLst>
          <pc:docMk/>
          <pc:sldMk cId="4163763550" sldId="257"/>
        </pc:sldMkLst>
        <pc:spChg chg="mod">
          <ac:chgData name="Elizabeth Feasey" userId="97f2fcc0-31f3-48ef-b6b2-a68202f77a0a" providerId="ADAL" clId="{351F2979-2459-4513-A153-49970E09E6AA}" dt="2024-06-18T10:57:25.328" v="685" actId="313"/>
          <ac:spMkLst>
            <pc:docMk/>
            <pc:sldMk cId="4163763550" sldId="257"/>
            <ac:spMk id="5" creationId="{F02ED29A-989C-33E9-6FEE-7A0E027A6A26}"/>
          </ac:spMkLst>
        </pc:spChg>
        <pc:graphicFrameChg chg="mod modGraphic">
          <ac:chgData name="Elizabeth Feasey" userId="97f2fcc0-31f3-48ef-b6b2-a68202f77a0a" providerId="ADAL" clId="{351F2979-2459-4513-A153-49970E09E6AA}" dt="2024-06-18T10:48:27.153" v="628" actId="403"/>
          <ac:graphicFrameMkLst>
            <pc:docMk/>
            <pc:sldMk cId="4163763550" sldId="257"/>
            <ac:graphicFrameMk id="4" creationId="{4B7B9ECD-EC70-9CBC-88DD-495D8B06DF31}"/>
          </ac:graphicFrameMkLst>
        </pc:graphicFrameChg>
      </pc:sldChg>
      <pc:sldChg chg="modSp add mod">
        <pc:chgData name="Elizabeth Feasey" userId="97f2fcc0-31f3-48ef-b6b2-a68202f77a0a" providerId="ADAL" clId="{351F2979-2459-4513-A153-49970E09E6AA}" dt="2024-06-20T14:07:38.551" v="1184" actId="20577"/>
        <pc:sldMkLst>
          <pc:docMk/>
          <pc:sldMk cId="1723979129" sldId="258"/>
        </pc:sldMkLst>
        <pc:spChg chg="mod">
          <ac:chgData name="Elizabeth Feasey" userId="97f2fcc0-31f3-48ef-b6b2-a68202f77a0a" providerId="ADAL" clId="{351F2979-2459-4513-A153-49970E09E6AA}" dt="2024-06-18T10:57:35.832" v="689" actId="313"/>
          <ac:spMkLst>
            <pc:docMk/>
            <pc:sldMk cId="1723979129" sldId="258"/>
            <ac:spMk id="5" creationId="{F02ED29A-989C-33E9-6FEE-7A0E027A6A26}"/>
          </ac:spMkLst>
        </pc:spChg>
        <pc:graphicFrameChg chg="mod modGraphic">
          <ac:chgData name="Elizabeth Feasey" userId="97f2fcc0-31f3-48ef-b6b2-a68202f77a0a" providerId="ADAL" clId="{351F2979-2459-4513-A153-49970E09E6AA}" dt="2024-06-20T14:07:38.551" v="1184" actId="20577"/>
          <ac:graphicFrameMkLst>
            <pc:docMk/>
            <pc:sldMk cId="1723979129" sldId="258"/>
            <ac:graphicFrameMk id="4" creationId="{4B7B9ECD-EC70-9CBC-88DD-495D8B06DF3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20/06/2024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76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20/06/2024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14819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20/06/2024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99128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20/06/2024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95793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20/06/2024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08117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20/06/2024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43108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20/06/2024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7384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20/06/2024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12052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20/06/2024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87770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20/06/2024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16220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20/06/2024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19398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CF062-5347-47EB-92EA-303D84456B10}" type="datetimeFigureOut">
              <a:rPr lang="es-ES_tradnl" smtClean="0"/>
              <a:t>20/06/2024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6283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.edu/openlearn/history-the-arts/english-language/exploring-the-english-language/content-section-0?active-tab=content-tab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.edu/openlearn/history-the-arts/english-language/exploring-the-english-language/content-section-0?active-tab=content-tab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rthur Terry School | Sutton Coldfield">
            <a:extLst>
              <a:ext uri="{FF2B5EF4-FFF2-40B4-BE49-F238E27FC236}">
                <a16:creationId xmlns:a16="http://schemas.microsoft.com/office/drawing/2014/main" id="{C5E00C97-D9A4-DB12-36AB-BD331F7E6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58" y="-207925"/>
            <a:ext cx="1607344" cy="160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B7B9ECD-EC70-9CBC-88DD-495D8B06D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734878"/>
              </p:ext>
            </p:extLst>
          </p:nvPr>
        </p:nvGraphicFramePr>
        <p:xfrm>
          <a:off x="634800" y="1109694"/>
          <a:ext cx="11103543" cy="13753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2671">
                  <a:extLst>
                    <a:ext uri="{9D8B030D-6E8A-4147-A177-3AD203B41FA5}">
                      <a16:colId xmlns:a16="http://schemas.microsoft.com/office/drawing/2014/main" val="2036793826"/>
                    </a:ext>
                  </a:extLst>
                </a:gridCol>
                <a:gridCol w="7470872">
                  <a:extLst>
                    <a:ext uri="{9D8B030D-6E8A-4147-A177-3AD203B41FA5}">
                      <a16:colId xmlns:a16="http://schemas.microsoft.com/office/drawing/2014/main" val="2363551635"/>
                    </a:ext>
                  </a:extLst>
                </a:gridCol>
              </a:tblGrid>
              <a:tr h="800100">
                <a:tc>
                  <a:txBody>
                    <a:bodyPr/>
                    <a:lstStyle/>
                    <a:p>
                      <a:r>
                        <a:rPr lang="es-ES_tradnl" sz="2400" dirty="0" err="1">
                          <a:solidFill>
                            <a:schemeClr val="tx1"/>
                          </a:solidFill>
                        </a:rPr>
                        <a:t>Exam</a:t>
                      </a:r>
                      <a:r>
                        <a:rPr lang="es-ES_tradnl" sz="2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_tradnl" sz="2400" dirty="0" err="1">
                          <a:solidFill>
                            <a:schemeClr val="tx1"/>
                          </a:solidFill>
                        </a:rPr>
                        <a:t>Board</a:t>
                      </a:r>
                      <a:endParaRPr lang="es-ES_tradnl" sz="2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2400" dirty="0">
                          <a:solidFill>
                            <a:schemeClr val="tx1"/>
                          </a:solidFill>
                        </a:rPr>
                        <a:t>AQA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184901"/>
                  </a:ext>
                </a:extLst>
              </a:tr>
              <a:tr h="7787099">
                <a:tc>
                  <a:txBody>
                    <a:bodyPr/>
                    <a:lstStyle/>
                    <a:p>
                      <a:r>
                        <a:rPr lang="en-GB" sz="2400" b="1" noProof="0" dirty="0"/>
                        <a:t>Breakdown of Exams: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noProof="0" dirty="0"/>
                        <a:t>Paper 1: Language the Individual and Society </a:t>
                      </a:r>
                    </a:p>
                    <a:p>
                      <a:r>
                        <a:rPr lang="en-GB" sz="2400" noProof="0" dirty="0"/>
                        <a:t>Written Exam: 2hrs, 30 mins</a:t>
                      </a:r>
                    </a:p>
                    <a:p>
                      <a:r>
                        <a:rPr lang="en-GB" sz="2400" noProof="0" dirty="0"/>
                        <a:t>Topics: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noProof="0" dirty="0"/>
                        <a:t>Textual variations and representations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noProof="0" dirty="0"/>
                        <a:t>Child Language Development</a:t>
                      </a:r>
                    </a:p>
                    <a:p>
                      <a:endParaRPr lang="en-GB" sz="2400" noProof="0" dirty="0"/>
                    </a:p>
                    <a:p>
                      <a:r>
                        <a:rPr lang="en-GB" sz="2400" noProof="0" dirty="0"/>
                        <a:t>Paper 2: Language Diversity and Change</a:t>
                      </a:r>
                    </a:p>
                    <a:p>
                      <a:r>
                        <a:rPr lang="en-GB" sz="2400" noProof="0" dirty="0"/>
                        <a:t>Written Exam: 2hrs, 30 mins</a:t>
                      </a:r>
                    </a:p>
                    <a:p>
                      <a:r>
                        <a:rPr lang="en-GB" sz="2400" noProof="0" dirty="0"/>
                        <a:t>Topics: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noProof="0" dirty="0"/>
                        <a:t>Language Diversity and Change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noProof="0" dirty="0"/>
                        <a:t>Language Discourses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2400" noProof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noProof="0" dirty="0"/>
                        <a:t>NEA: Language In Action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noProof="0" dirty="0"/>
                        <a:t>3,500 words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noProof="0" dirty="0"/>
                        <a:t>Two sections: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noProof="0" dirty="0"/>
                        <a:t>Original Writing and associated commentary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noProof="0" dirty="0"/>
                        <a:t>Language Investigation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2400" noProof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noProof="0" dirty="0"/>
                        <a:t>The Ultimate Revision Guide for AQA A-Level English Language Paperback – 12 May 2020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18347"/>
                  </a:ext>
                </a:extLst>
              </a:tr>
              <a:tr h="2457450">
                <a:tc>
                  <a:txBody>
                    <a:bodyPr/>
                    <a:lstStyle/>
                    <a:p>
                      <a:r>
                        <a:rPr lang="en-GB" sz="2400" b="1" noProof="0" dirty="0"/>
                        <a:t>Required Books: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noProof="0" dirty="0"/>
                        <a:t>Mastering Advanced English Language (Sara Thorne)</a:t>
                      </a:r>
                    </a:p>
                    <a:p>
                      <a:endParaRPr lang="en-GB" sz="2400" b="0" noProof="0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AQA AS and A Level English Language Student Book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(Dan Clayton)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Ultimate Revision Guide for AQA A Level English Language (Tom Hollins)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944860"/>
                  </a:ext>
                </a:extLst>
              </a:tr>
              <a:tr h="2708910">
                <a:tc>
                  <a:txBody>
                    <a:bodyPr/>
                    <a:lstStyle/>
                    <a:p>
                      <a:r>
                        <a:rPr lang="en-GB" sz="2400" b="1" noProof="0" dirty="0"/>
                        <a:t>Bridging work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 the free course on Open University.  You will need to sign up for an account.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title of the course is: Exploring the English Language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will need to bring your statement of participation with you in September.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hlinkClick r:id="rId3"/>
                        </a:rPr>
                        <a:t>Exploring the English language | </a:t>
                      </a:r>
                      <a:r>
                        <a:rPr lang="en-GB" sz="2400" dirty="0" err="1">
                          <a:hlinkClick r:id="rId3"/>
                        </a:rPr>
                        <a:t>OpenLearn</a:t>
                      </a:r>
                      <a:r>
                        <a:rPr lang="en-GB" sz="2400" dirty="0">
                          <a:hlinkClick r:id="rId3"/>
                        </a:rPr>
                        <a:t> - Open University</a:t>
                      </a:r>
                      <a:endParaRPr lang="en-GB" sz="2400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71702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02ED29A-989C-33E9-6FEE-7A0E027A6A26}"/>
              </a:ext>
            </a:extLst>
          </p:cNvPr>
          <p:cNvSpPr txBox="1"/>
          <p:nvPr/>
        </p:nvSpPr>
        <p:spPr>
          <a:xfrm>
            <a:off x="1835502" y="510363"/>
            <a:ext cx="6861931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50" b="1" u="sng" dirty="0"/>
              <a:t>‘At a glance’ guide </a:t>
            </a:r>
            <a:r>
              <a:rPr lang="es-ES_tradnl" sz="1650" b="1" u="sng" dirty="0" err="1"/>
              <a:t>to</a:t>
            </a:r>
            <a:r>
              <a:rPr lang="es-ES_tradnl" sz="1650" b="1" u="sng" dirty="0"/>
              <a:t> English </a:t>
            </a:r>
            <a:r>
              <a:rPr lang="es-ES_tradnl" sz="1650" b="1" u="sng" dirty="0" err="1"/>
              <a:t>Language</a:t>
            </a:r>
            <a:r>
              <a:rPr lang="es-ES_tradnl" sz="1650" b="1" u="sng" dirty="0"/>
              <a:t> A-</a:t>
            </a:r>
            <a:r>
              <a:rPr lang="es-ES_tradnl" sz="1650" b="1" u="sng" dirty="0" err="1"/>
              <a:t>Level</a:t>
            </a:r>
            <a:r>
              <a:rPr lang="es-ES_tradnl" sz="1650" b="1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25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rthur Terry School | Sutton Coldfield">
            <a:extLst>
              <a:ext uri="{FF2B5EF4-FFF2-40B4-BE49-F238E27FC236}">
                <a16:creationId xmlns:a16="http://schemas.microsoft.com/office/drawing/2014/main" id="{C5E00C97-D9A4-DB12-36AB-BD331F7E6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58" y="-207925"/>
            <a:ext cx="1607344" cy="160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B7B9ECD-EC70-9CBC-88DD-495D8B06D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127215"/>
              </p:ext>
            </p:extLst>
          </p:nvPr>
        </p:nvGraphicFramePr>
        <p:xfrm>
          <a:off x="634800" y="1109694"/>
          <a:ext cx="11103543" cy="13803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2671">
                  <a:extLst>
                    <a:ext uri="{9D8B030D-6E8A-4147-A177-3AD203B41FA5}">
                      <a16:colId xmlns:a16="http://schemas.microsoft.com/office/drawing/2014/main" val="2036793826"/>
                    </a:ext>
                  </a:extLst>
                </a:gridCol>
                <a:gridCol w="7470872">
                  <a:extLst>
                    <a:ext uri="{9D8B030D-6E8A-4147-A177-3AD203B41FA5}">
                      <a16:colId xmlns:a16="http://schemas.microsoft.com/office/drawing/2014/main" val="2363551635"/>
                    </a:ext>
                  </a:extLst>
                </a:gridCol>
              </a:tblGrid>
              <a:tr h="800100">
                <a:tc>
                  <a:txBody>
                    <a:bodyPr/>
                    <a:lstStyle/>
                    <a:p>
                      <a:r>
                        <a:rPr lang="es-ES_tradnl" sz="1600" dirty="0" err="1">
                          <a:solidFill>
                            <a:schemeClr val="tx1"/>
                          </a:solidFill>
                        </a:rPr>
                        <a:t>Exam</a:t>
                      </a:r>
                      <a:r>
                        <a:rPr lang="es-ES_tradnl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_tradnl" sz="1600" dirty="0" err="1">
                          <a:solidFill>
                            <a:schemeClr val="tx1"/>
                          </a:solidFill>
                        </a:rPr>
                        <a:t>Board</a:t>
                      </a:r>
                      <a:endParaRPr lang="es-ES_tradnl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600" dirty="0">
                          <a:solidFill>
                            <a:schemeClr val="tx1"/>
                          </a:solidFill>
                        </a:rPr>
                        <a:t>AQA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184901"/>
                  </a:ext>
                </a:extLst>
              </a:tr>
              <a:tr h="7787099">
                <a:tc>
                  <a:txBody>
                    <a:bodyPr/>
                    <a:lstStyle/>
                    <a:p>
                      <a:r>
                        <a:rPr lang="en-GB" sz="1600" b="1" noProof="0" dirty="0"/>
                        <a:t>Breakdown of Exams: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noProof="0" dirty="0"/>
                        <a:t>Paper 1: Telling Stories</a:t>
                      </a:r>
                    </a:p>
                    <a:p>
                      <a:endParaRPr lang="en-GB" sz="2400" noProof="0" dirty="0"/>
                    </a:p>
                    <a:p>
                      <a:r>
                        <a:rPr lang="en-GB" sz="2400" noProof="0" dirty="0"/>
                        <a:t>Written Exam: 3 Hours</a:t>
                      </a:r>
                    </a:p>
                    <a:p>
                      <a:r>
                        <a:rPr lang="en-GB" sz="2400" noProof="0" dirty="0"/>
                        <a:t>Topics: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noProof="0" dirty="0"/>
                        <a:t>Paris Anthology (Remembered Places)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noProof="0" dirty="0"/>
                        <a:t>The Handmaid’s Tale (Imagined Worlds)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noProof="0" dirty="0"/>
                        <a:t>Carol Ann Duffy Poetry (Poetic Voices)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2400" noProof="0" dirty="0"/>
                    </a:p>
                    <a:p>
                      <a:r>
                        <a:rPr lang="en-GB" sz="2400" noProof="0" dirty="0"/>
                        <a:t>Paper 2: Exploring Conflict</a:t>
                      </a:r>
                    </a:p>
                    <a:p>
                      <a:endParaRPr lang="en-GB" sz="2400" noProof="0" dirty="0"/>
                    </a:p>
                    <a:p>
                      <a:r>
                        <a:rPr lang="en-GB" sz="2400" noProof="0" dirty="0"/>
                        <a:t>Written Exam: 2hrs, 30 mins</a:t>
                      </a:r>
                    </a:p>
                    <a:p>
                      <a:r>
                        <a:rPr lang="en-GB" sz="2400" noProof="0" dirty="0"/>
                        <a:t>Topics: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noProof="0" dirty="0"/>
                        <a:t>The Great Gatsby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noProof="0" dirty="0"/>
                        <a:t>A Streetcar Named Desire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2400" noProof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noProof="0" dirty="0"/>
                        <a:t>NEA: Making Connections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2400" noProof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noProof="0" dirty="0"/>
                        <a:t>2,500 words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noProof="0" dirty="0"/>
                        <a:t>An Investigation comparing Literary and Non-Literary texts.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600" noProof="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18347"/>
                  </a:ext>
                </a:extLst>
              </a:tr>
              <a:tr h="2457450">
                <a:tc>
                  <a:txBody>
                    <a:bodyPr/>
                    <a:lstStyle/>
                    <a:p>
                      <a:r>
                        <a:rPr lang="en-GB" sz="1600" b="1" noProof="0" dirty="0"/>
                        <a:t>Required Books: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 noProof="0" dirty="0"/>
                        <a:t>It is required to buy the named texts (consider ones with appropriate sized text and with space to annotate):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600" noProof="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1600" noProof="0" dirty="0"/>
                        <a:t>The Handmaid’s Tale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1600" noProof="0" dirty="0"/>
                        <a:t>The Great Gatsby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1600" noProof="0" dirty="0"/>
                        <a:t>A Streetcar Named Desire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600" noProof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 noProof="0" dirty="0"/>
                        <a:t>It may be a good idea to get either the CGP or York Notes revision guides for named texts. You will be given everything else.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944860"/>
                  </a:ext>
                </a:extLst>
              </a:tr>
              <a:tr h="2708910">
                <a:tc>
                  <a:txBody>
                    <a:bodyPr/>
                    <a:lstStyle/>
                    <a:p>
                      <a:r>
                        <a:rPr lang="en-GB" sz="1600" b="1" noProof="0" dirty="0"/>
                        <a:t>Bridging work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 the free course on Open University.  You will need to sign up for an account.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title of the course is: Exploring the English Language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will need to bring your statement of participation with you in September.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hlinkClick r:id="rId3"/>
                        </a:rPr>
                        <a:t>Exploring the English language | </a:t>
                      </a:r>
                      <a:r>
                        <a:rPr lang="en-GB" sz="1600" dirty="0" err="1">
                          <a:hlinkClick r:id="rId3"/>
                        </a:rPr>
                        <a:t>OpenLearn</a:t>
                      </a:r>
                      <a:r>
                        <a:rPr lang="en-GB" sz="1600" dirty="0">
                          <a:hlinkClick r:id="rId3"/>
                        </a:rPr>
                        <a:t> - Open University</a:t>
                      </a:r>
                      <a:endParaRPr lang="en-GB" sz="1600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You will also need to complete a terminology audit.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71702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02ED29A-989C-33E9-6FEE-7A0E027A6A26}"/>
              </a:ext>
            </a:extLst>
          </p:cNvPr>
          <p:cNvSpPr txBox="1"/>
          <p:nvPr/>
        </p:nvSpPr>
        <p:spPr>
          <a:xfrm>
            <a:off x="1835501" y="340242"/>
            <a:ext cx="8818321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50" b="1" u="sng" dirty="0"/>
              <a:t>‘At a </a:t>
            </a:r>
            <a:r>
              <a:rPr lang="en-GB" sz="1650" b="1" u="sng" dirty="0"/>
              <a:t>glance’</a:t>
            </a:r>
            <a:r>
              <a:rPr lang="es-ES_tradnl" sz="1650" b="1" u="sng" dirty="0"/>
              <a:t> guide </a:t>
            </a:r>
            <a:r>
              <a:rPr lang="es-ES_tradnl" sz="1650" b="1" u="sng" dirty="0" err="1"/>
              <a:t>to</a:t>
            </a:r>
            <a:r>
              <a:rPr lang="es-ES_tradnl" sz="1650" b="1" u="sng" dirty="0"/>
              <a:t> English </a:t>
            </a:r>
            <a:r>
              <a:rPr lang="es-ES_tradnl" sz="1650" b="1" u="sng" dirty="0" err="1"/>
              <a:t>Language</a:t>
            </a:r>
            <a:r>
              <a:rPr lang="es-ES_tradnl" sz="1650" b="1" u="sng" dirty="0"/>
              <a:t> and </a:t>
            </a:r>
            <a:r>
              <a:rPr lang="es-ES_tradnl" sz="1650" b="1" u="sng" dirty="0" err="1"/>
              <a:t>Literature</a:t>
            </a:r>
            <a:r>
              <a:rPr lang="es-ES_tradnl" sz="1650" b="1" u="sng" dirty="0"/>
              <a:t> </a:t>
            </a:r>
            <a:r>
              <a:rPr lang="en-GB" sz="1650" b="1" u="sng" dirty="0"/>
              <a:t>combined</a:t>
            </a:r>
            <a:r>
              <a:rPr lang="es-ES_tradnl" sz="1650" b="1" u="sng" dirty="0"/>
              <a:t> A-</a:t>
            </a:r>
            <a:r>
              <a:rPr lang="es-ES_tradnl" sz="1650" b="1" u="sng" dirty="0" err="1"/>
              <a:t>Level</a:t>
            </a:r>
            <a:r>
              <a:rPr lang="es-ES_tradnl" sz="1650" b="1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63763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rthur Terry School | Sutton Coldfield">
            <a:extLst>
              <a:ext uri="{FF2B5EF4-FFF2-40B4-BE49-F238E27FC236}">
                <a16:creationId xmlns:a16="http://schemas.microsoft.com/office/drawing/2014/main" id="{C5E00C97-D9A4-DB12-36AB-BD331F7E6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58" y="-207925"/>
            <a:ext cx="1607344" cy="160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B7B9ECD-EC70-9CBC-88DD-495D8B06D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414113"/>
              </p:ext>
            </p:extLst>
          </p:nvPr>
        </p:nvGraphicFramePr>
        <p:xfrm>
          <a:off x="228158" y="1109694"/>
          <a:ext cx="11735684" cy="15102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9484">
                  <a:extLst>
                    <a:ext uri="{9D8B030D-6E8A-4147-A177-3AD203B41FA5}">
                      <a16:colId xmlns:a16="http://schemas.microsoft.com/office/drawing/2014/main" val="2036793826"/>
                    </a:ext>
                  </a:extLst>
                </a:gridCol>
                <a:gridCol w="7896200">
                  <a:extLst>
                    <a:ext uri="{9D8B030D-6E8A-4147-A177-3AD203B41FA5}">
                      <a16:colId xmlns:a16="http://schemas.microsoft.com/office/drawing/2014/main" val="2363551635"/>
                    </a:ext>
                  </a:extLst>
                </a:gridCol>
              </a:tblGrid>
              <a:tr h="753763">
                <a:tc>
                  <a:txBody>
                    <a:bodyPr/>
                    <a:lstStyle/>
                    <a:p>
                      <a:r>
                        <a:rPr lang="es-ES_tradnl" sz="1600" dirty="0" err="1">
                          <a:solidFill>
                            <a:schemeClr val="tx1"/>
                          </a:solidFill>
                        </a:rPr>
                        <a:t>Exam</a:t>
                      </a:r>
                      <a:r>
                        <a:rPr lang="es-ES_tradnl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_tradnl" sz="1600" dirty="0" err="1">
                          <a:solidFill>
                            <a:schemeClr val="tx1"/>
                          </a:solidFill>
                        </a:rPr>
                        <a:t>Board</a:t>
                      </a:r>
                      <a:endParaRPr lang="es-ES_tradnl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600" dirty="0">
                          <a:solidFill>
                            <a:schemeClr val="tx1"/>
                          </a:solidFill>
                        </a:rPr>
                        <a:t>AQA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184901"/>
                  </a:ext>
                </a:extLst>
              </a:tr>
              <a:tr h="8449327">
                <a:tc>
                  <a:txBody>
                    <a:bodyPr/>
                    <a:lstStyle/>
                    <a:p>
                      <a:r>
                        <a:rPr lang="en-GB" sz="1600" b="1" noProof="0" dirty="0"/>
                        <a:t>Breakdown of Exams: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noProof="0" dirty="0"/>
                        <a:t>Paper 1: Love through the Ages</a:t>
                      </a:r>
                    </a:p>
                    <a:p>
                      <a:endParaRPr lang="en-GB" sz="2400" noProof="0" dirty="0"/>
                    </a:p>
                    <a:p>
                      <a:r>
                        <a:rPr lang="en-GB" sz="2400" noProof="0" dirty="0"/>
                        <a:t>Written Exam: 3 Hours</a:t>
                      </a:r>
                    </a:p>
                    <a:p>
                      <a:r>
                        <a:rPr lang="en-GB" sz="2400" noProof="0" dirty="0"/>
                        <a:t>Topics: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noProof="0" dirty="0"/>
                        <a:t>Othello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noProof="0" dirty="0"/>
                        <a:t>Unseen poetry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noProof="0" dirty="0"/>
                        <a:t>Rebecca and Pre 1900 poetry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2400" noProof="0" dirty="0"/>
                    </a:p>
                    <a:p>
                      <a:r>
                        <a:rPr lang="en-GB" sz="2400" noProof="0" dirty="0"/>
                        <a:t>Paper 2: Texts in Shared Contexts: WW1 and its aftermath.</a:t>
                      </a:r>
                    </a:p>
                    <a:p>
                      <a:endParaRPr lang="en-GB" sz="2400" noProof="0" dirty="0"/>
                    </a:p>
                    <a:p>
                      <a:r>
                        <a:rPr lang="en-GB" sz="2400" noProof="0" dirty="0"/>
                        <a:t>Written Exam: 2hrs, 30 mins</a:t>
                      </a:r>
                    </a:p>
                    <a:p>
                      <a:endParaRPr lang="en-GB" sz="2400" noProof="0" dirty="0"/>
                    </a:p>
                    <a:p>
                      <a:r>
                        <a:rPr lang="en-GB" sz="2400" noProof="0" dirty="0"/>
                        <a:t>Topics: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noProof="0" dirty="0"/>
                        <a:t>Unseen prose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noProof="0" dirty="0"/>
                        <a:t>Up the Line to Death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noProof="0" dirty="0"/>
                        <a:t>A Long </a:t>
                      </a:r>
                      <a:r>
                        <a:rPr lang="en-GB" sz="2400" noProof="0" dirty="0" err="1"/>
                        <a:t>Long</a:t>
                      </a:r>
                      <a:r>
                        <a:rPr lang="en-GB" sz="2400" noProof="0" dirty="0"/>
                        <a:t> Way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noProof="0" dirty="0"/>
                        <a:t>My Boy Jack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2400" noProof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noProof="0" dirty="0"/>
                        <a:t>NEA: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2400" noProof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noProof="0" dirty="0"/>
                        <a:t>2,500 words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noProof="0" dirty="0"/>
                        <a:t>An Investigation thematically  comparing 12 Years a Slave with another text (there are choices for students to make).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18347"/>
                  </a:ext>
                </a:extLst>
              </a:tr>
              <a:tr h="3050947">
                <a:tc>
                  <a:txBody>
                    <a:bodyPr/>
                    <a:lstStyle/>
                    <a:p>
                      <a:r>
                        <a:rPr lang="en-GB" sz="1600" b="1" noProof="0" dirty="0"/>
                        <a:t>Required Books: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 noProof="0" dirty="0"/>
                        <a:t>It is required to buy the named texts (consider ones with appropriate sized text and with space to annotate):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600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noProof="0" dirty="0"/>
                        <a:t>Rebecca by Daphne du Maurier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noProof="0" dirty="0"/>
                        <a:t>A Long </a:t>
                      </a:r>
                      <a:r>
                        <a:rPr lang="en-GB" sz="1600" noProof="0" dirty="0" err="1"/>
                        <a:t>Long</a:t>
                      </a:r>
                      <a:r>
                        <a:rPr lang="en-GB" sz="1600" noProof="0" dirty="0"/>
                        <a:t> Way by Sebastian Barry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noProof="0" dirty="0"/>
                        <a:t>Up the Line to Death by Brian Gardner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noProof="0" dirty="0"/>
                        <a:t>Othello by William Shakespeare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noProof="0" dirty="0"/>
                        <a:t>My Boy Jack by David Haig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noProof="0" dirty="0"/>
                        <a:t>12 Years a Slave Solomon Northup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600" noProof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 noProof="0" dirty="0"/>
                        <a:t>It may be a good idea to get either the CGP or York Notes revision guides for named texts. You will be given everything else.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944860"/>
                  </a:ext>
                </a:extLst>
              </a:tr>
              <a:tr h="2552027">
                <a:tc>
                  <a:txBody>
                    <a:bodyPr/>
                    <a:lstStyle/>
                    <a:p>
                      <a:r>
                        <a:rPr lang="en-GB" sz="1600" b="1" noProof="0" dirty="0"/>
                        <a:t>Bridging work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timeline of major events during World War 1.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 the booklet ‘The Great War in British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Literature’ (Cambridge Contexts in Literature The Great War text). </a:t>
                      </a:r>
                      <a:endParaRPr lang="en-GB" sz="24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may also want to read: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Quiet on the Western Front Erich Maria Remarque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Regeneration by Pat Barker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71702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02ED29A-989C-33E9-6FEE-7A0E027A6A26}"/>
              </a:ext>
            </a:extLst>
          </p:cNvPr>
          <p:cNvSpPr txBox="1"/>
          <p:nvPr/>
        </p:nvSpPr>
        <p:spPr>
          <a:xfrm>
            <a:off x="1835501" y="340242"/>
            <a:ext cx="8818321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50" b="1" u="sng" dirty="0"/>
              <a:t>‘At a </a:t>
            </a:r>
            <a:r>
              <a:rPr lang="en-GB" sz="1650" b="1" u="sng" dirty="0"/>
              <a:t>glance’</a:t>
            </a:r>
            <a:r>
              <a:rPr lang="es-ES_tradnl" sz="1650" b="1" u="sng" dirty="0"/>
              <a:t> guide </a:t>
            </a:r>
            <a:r>
              <a:rPr lang="es-ES_tradnl" sz="1650" b="1" u="sng" dirty="0" err="1"/>
              <a:t>to</a:t>
            </a:r>
            <a:r>
              <a:rPr lang="es-ES_tradnl" sz="1650" b="1" u="sng" dirty="0"/>
              <a:t> English </a:t>
            </a:r>
            <a:r>
              <a:rPr lang="es-ES_tradnl" sz="1650" b="1" u="sng" dirty="0" err="1"/>
              <a:t>Literature</a:t>
            </a:r>
            <a:r>
              <a:rPr lang="es-ES_tradnl" sz="1650" b="1" u="sng" dirty="0"/>
              <a:t> A-</a:t>
            </a:r>
            <a:r>
              <a:rPr lang="es-ES_tradnl" sz="1650" b="1" u="sng" dirty="0" err="1"/>
              <a:t>Level</a:t>
            </a:r>
            <a:r>
              <a:rPr lang="es-ES_tradnl" sz="1650" b="1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3979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7F5CAB93D5EB4BA8543D76D35DCC29" ma:contentTypeVersion="17" ma:contentTypeDescription="Create a new document." ma:contentTypeScope="" ma:versionID="307f47b782d640ba0aab542ef9a49db6">
  <xsd:schema xmlns:xsd="http://www.w3.org/2001/XMLSchema" xmlns:xs="http://www.w3.org/2001/XMLSchema" xmlns:p="http://schemas.microsoft.com/office/2006/metadata/properties" xmlns:ns2="b43723bb-be12-4bf1-8ebb-069ebfd5e728" xmlns:ns3="be2eb6bf-6d6a-41ab-889d-35c1a2db76a4" targetNamespace="http://schemas.microsoft.com/office/2006/metadata/properties" ma:root="true" ma:fieldsID="522737a139d1fdc79e69bba1ae5a20e9" ns2:_="" ns3:_="">
    <xsd:import namespace="b43723bb-be12-4bf1-8ebb-069ebfd5e728"/>
    <xsd:import namespace="be2eb6bf-6d6a-41ab-889d-35c1a2db76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3723bb-be12-4bf1-8ebb-069ebfd5e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f00f207-be6b-470e-b693-e09bcb7723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2eb6bf-6d6a-41ab-889d-35c1a2db76a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63f4473e-fec4-4b9a-b28e-322aaa6fdcd6}" ma:internalName="TaxCatchAll" ma:showField="CatchAllData" ma:web="be2eb6bf-6d6a-41ab-889d-35c1a2db76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3723bb-be12-4bf1-8ebb-069ebfd5e728">
      <Terms xmlns="http://schemas.microsoft.com/office/infopath/2007/PartnerControls"/>
    </lcf76f155ced4ddcb4097134ff3c332f>
    <TaxCatchAll xmlns="be2eb6bf-6d6a-41ab-889d-35c1a2db76a4" xsi:nil="true"/>
  </documentManagement>
</p:properties>
</file>

<file path=customXml/itemProps1.xml><?xml version="1.0" encoding="utf-8"?>
<ds:datastoreItem xmlns:ds="http://schemas.openxmlformats.org/officeDocument/2006/customXml" ds:itemID="{DDB6AD9D-F9E2-43F6-9057-97BC26B1D42C}"/>
</file>

<file path=customXml/itemProps2.xml><?xml version="1.0" encoding="utf-8"?>
<ds:datastoreItem xmlns:ds="http://schemas.openxmlformats.org/officeDocument/2006/customXml" ds:itemID="{AB94DE57-9BEE-4AB8-834A-5E7C4A757A1B}"/>
</file>

<file path=customXml/itemProps3.xml><?xml version="1.0" encoding="utf-8"?>
<ds:datastoreItem xmlns:ds="http://schemas.openxmlformats.org/officeDocument/2006/customXml" ds:itemID="{58F49107-7EF7-4128-877E-C9C2107565D3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89</TotalTime>
  <Words>639</Words>
  <Application>Microsoft Office PowerPoint</Application>
  <PresentationFormat>Custom</PresentationFormat>
  <Paragraphs>123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Gemma Reade</dc:creator>
  <cp:lastModifiedBy>Elizabeth Feasey</cp:lastModifiedBy>
  <cp:revision>2</cp:revision>
  <dcterms:created xsi:type="dcterms:W3CDTF">2024-06-12T15:44:57Z</dcterms:created>
  <dcterms:modified xsi:type="dcterms:W3CDTF">2024-06-20T14:07:40Z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0x010100997F5CAB93D5EB4BA8543D76D35DCC29</vt:lpwstr>
  </property>
</Properties>
</file>