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260" y="-2664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is Grimason" userId="b5cb650d-56e9-463d-993c-ce878c6138a4" providerId="ADAL" clId="{1B39ACF9-C900-47B5-98E0-03557F8D812A}"/>
    <pc:docChg chg="modSld">
      <pc:chgData name="Charis Grimason" userId="b5cb650d-56e9-463d-993c-ce878c6138a4" providerId="ADAL" clId="{1B39ACF9-C900-47B5-98E0-03557F8D812A}" dt="2024-06-24T19:38:15.918" v="179" actId="20577"/>
      <pc:docMkLst>
        <pc:docMk/>
      </pc:docMkLst>
      <pc:sldChg chg="modSp mod">
        <pc:chgData name="Charis Grimason" userId="b5cb650d-56e9-463d-993c-ce878c6138a4" providerId="ADAL" clId="{1B39ACF9-C900-47B5-98E0-03557F8D812A}" dt="2024-06-24T19:38:15.918" v="179" actId="20577"/>
        <pc:sldMkLst>
          <pc:docMk/>
          <pc:sldMk cId="52254801" sldId="256"/>
        </pc:sldMkLst>
        <pc:spChg chg="mod">
          <ac:chgData name="Charis Grimason" userId="b5cb650d-56e9-463d-993c-ce878c6138a4" providerId="ADAL" clId="{1B39ACF9-C900-47B5-98E0-03557F8D812A}" dt="2024-06-24T19:38:07.741" v="176" actId="20577"/>
          <ac:spMkLst>
            <pc:docMk/>
            <pc:sldMk cId="52254801" sldId="256"/>
            <ac:spMk id="5" creationId="{F02ED29A-989C-33E9-6FEE-7A0E027A6A26}"/>
          </ac:spMkLst>
        </pc:spChg>
        <pc:graphicFrameChg chg="modGraphic">
          <ac:chgData name="Charis Grimason" userId="b5cb650d-56e9-463d-993c-ce878c6138a4" providerId="ADAL" clId="{1B39ACF9-C900-47B5-98E0-03557F8D812A}" dt="2024-06-24T19:38:15.918" v="179" actId="20577"/>
          <ac:graphicFrameMkLst>
            <pc:docMk/>
            <pc:sldMk cId="52254801" sldId="256"/>
            <ac:graphicFrameMk id="4" creationId="{4B7B9ECD-EC70-9CBC-88DD-495D8B06DF31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24/06/2024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667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24/06/2024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1433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24/06/2024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74338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24/06/2024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66085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24/06/2024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11467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24/06/2024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40790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24/06/2024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43853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24/06/2024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98117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24/06/2024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85096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24/06/2024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03952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F062-5347-47EB-92EA-303D84456B10}" type="datetimeFigureOut">
              <a:rPr lang="es-ES_tradnl" smtClean="0"/>
              <a:t>24/06/2024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82018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CF062-5347-47EB-92EA-303D84456B10}" type="datetimeFigureOut">
              <a:rPr lang="es-ES_tradnl" smtClean="0"/>
              <a:t>24/06/2024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A9ADB-F781-480E-85E5-33E08BD8534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5419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rthur Terry School | Sutton Coldfield">
            <a:extLst>
              <a:ext uri="{FF2B5EF4-FFF2-40B4-BE49-F238E27FC236}">
                <a16:creationId xmlns:a16="http://schemas.microsoft.com/office/drawing/2014/main" id="{C5E00C97-D9A4-DB12-36AB-BD331F7E6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B7B9ECD-EC70-9CBC-88DD-495D8B06D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219804"/>
              </p:ext>
            </p:extLst>
          </p:nvPr>
        </p:nvGraphicFramePr>
        <p:xfrm>
          <a:off x="542192" y="1756826"/>
          <a:ext cx="5773616" cy="6703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8915">
                  <a:extLst>
                    <a:ext uri="{9D8B030D-6E8A-4147-A177-3AD203B41FA5}">
                      <a16:colId xmlns:a16="http://schemas.microsoft.com/office/drawing/2014/main" val="2036793826"/>
                    </a:ext>
                  </a:extLst>
                </a:gridCol>
                <a:gridCol w="3884701">
                  <a:extLst>
                    <a:ext uri="{9D8B030D-6E8A-4147-A177-3AD203B41FA5}">
                      <a16:colId xmlns:a16="http://schemas.microsoft.com/office/drawing/2014/main" val="23635516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 err="1">
                          <a:solidFill>
                            <a:schemeClr val="tx1"/>
                          </a:solidFill>
                        </a:rPr>
                        <a:t>Exam</a:t>
                      </a:r>
                      <a:r>
                        <a:rPr lang="es-ES_tradnl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_tradnl" dirty="0" err="1">
                          <a:solidFill>
                            <a:schemeClr val="tx1"/>
                          </a:solidFill>
                        </a:rPr>
                        <a:t>Board</a:t>
                      </a:r>
                      <a:endParaRPr lang="es-ES_tradnl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>
                          <a:solidFill>
                            <a:schemeClr val="tx1"/>
                          </a:solidFill>
                        </a:rPr>
                        <a:t>AQA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184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/>
                        <a:t>Breakdown of Exams: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Paper 1 – Reading, Listening &amp; Translation </a:t>
                      </a:r>
                    </a:p>
                    <a:p>
                      <a:r>
                        <a:rPr lang="en-GB" noProof="0"/>
                        <a:t>50%</a:t>
                      </a:r>
                    </a:p>
                    <a:p>
                      <a:r>
                        <a:rPr lang="en-GB" noProof="0"/>
                        <a:t>2hrs30</a:t>
                      </a:r>
                      <a:endParaRPr lang="en-GB" noProof="0" dirty="0"/>
                    </a:p>
                    <a:p>
                      <a:endParaRPr lang="en-GB" noProof="0" dirty="0"/>
                    </a:p>
                    <a:p>
                      <a:r>
                        <a:rPr lang="en-GB" noProof="0" dirty="0"/>
                        <a:t>Paper 2 – Writing </a:t>
                      </a:r>
                    </a:p>
                    <a:p>
                      <a:r>
                        <a:rPr lang="en-GB" noProof="0" dirty="0"/>
                        <a:t>20%</a:t>
                      </a:r>
                    </a:p>
                    <a:p>
                      <a:r>
                        <a:rPr lang="en-GB" noProof="0" dirty="0"/>
                        <a:t>2hrs</a:t>
                      </a:r>
                    </a:p>
                    <a:p>
                      <a:endParaRPr lang="en-GB" noProof="0" dirty="0"/>
                    </a:p>
                    <a:p>
                      <a:r>
                        <a:rPr lang="en-GB" noProof="0" dirty="0"/>
                        <a:t>Paper 3 – Speaking</a:t>
                      </a:r>
                    </a:p>
                    <a:p>
                      <a:r>
                        <a:rPr lang="en-GB" noProof="0" dirty="0"/>
                        <a:t>30%</a:t>
                      </a:r>
                    </a:p>
                    <a:p>
                      <a:r>
                        <a:rPr lang="en-GB" noProof="0" dirty="0"/>
                        <a:t>21-23minutes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18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/>
                        <a:t>Text and Film Studied: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Au revoir les enfants directed by Louis </a:t>
                      </a:r>
                      <a:r>
                        <a:rPr lang="en-GB" noProof="0" dirty="0" err="1"/>
                        <a:t>Malle</a:t>
                      </a:r>
                      <a:endParaRPr lang="en-GB" noProof="0" dirty="0"/>
                    </a:p>
                    <a:p>
                      <a:endParaRPr lang="en-GB" noProof="0" dirty="0"/>
                    </a:p>
                    <a:p>
                      <a:r>
                        <a:rPr lang="en-GB" noProof="0" dirty="0"/>
                        <a:t>No et </a:t>
                      </a:r>
                      <a:r>
                        <a:rPr lang="en-GB" noProof="0" dirty="0" err="1"/>
                        <a:t>moi</a:t>
                      </a:r>
                      <a:r>
                        <a:rPr lang="en-GB" noProof="0" dirty="0"/>
                        <a:t> by Delphine de Vigan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54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 dirty="0"/>
                        <a:t>Required Books: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AQA French A Level, Year 1 and AS (Oxford University Press)</a:t>
                      </a:r>
                    </a:p>
                    <a:p>
                      <a:endParaRPr lang="en-GB" noProof="0" dirty="0"/>
                    </a:p>
                    <a:p>
                      <a:r>
                        <a:rPr lang="en-GB" noProof="0" dirty="0"/>
                        <a:t>AQA French Grammar and Translation Workbook (Oxford University Press)</a:t>
                      </a:r>
                    </a:p>
                    <a:p>
                      <a:endParaRPr lang="en-GB" noProof="0" dirty="0"/>
                    </a:p>
                    <a:p>
                      <a:r>
                        <a:rPr lang="en-GB" noProof="0" dirty="0"/>
                        <a:t>Modern Languages Study Guides: Au revoir les enfants (Hodder Education)</a:t>
                      </a:r>
                    </a:p>
                    <a:p>
                      <a:endParaRPr lang="en-GB" noProof="0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/>
                        <a:t>Modern Languages Study Guides No et </a:t>
                      </a:r>
                      <a:r>
                        <a:rPr lang="en-GB" noProof="0" dirty="0" err="1"/>
                        <a:t>moi</a:t>
                      </a:r>
                      <a:r>
                        <a:rPr lang="en-GB" noProof="0" dirty="0"/>
                        <a:t> (Hodder Education)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noProof="0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/>
                        <a:t>No et </a:t>
                      </a:r>
                      <a:r>
                        <a:rPr lang="en-GB" noProof="0" dirty="0" err="1"/>
                        <a:t>moi</a:t>
                      </a:r>
                      <a:r>
                        <a:rPr lang="en-GB" noProof="0" dirty="0"/>
                        <a:t>, French edition, by Delphine de Vigan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944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noProof="0"/>
                        <a:t>Subject Specific </a:t>
                      </a:r>
                      <a:r>
                        <a:rPr lang="en-GB" b="1" noProof="0" dirty="0"/>
                        <a:t>Equipment Needed: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Earphones with 3.5mm jack and an iPad adaptor to be used in lessons for listening tasks on your iPad.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19596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02ED29A-989C-33E9-6FEE-7A0E027A6A26}"/>
              </a:ext>
            </a:extLst>
          </p:cNvPr>
          <p:cNvSpPr txBox="1"/>
          <p:nvPr/>
        </p:nvSpPr>
        <p:spPr>
          <a:xfrm>
            <a:off x="2143125" y="886896"/>
            <a:ext cx="45234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200" b="1" u="sng" dirty="0"/>
              <a:t>At a </a:t>
            </a:r>
            <a:r>
              <a:rPr lang="es-ES_tradnl" sz="2200" b="1" u="sng" dirty="0" err="1"/>
              <a:t>glance</a:t>
            </a:r>
            <a:r>
              <a:rPr lang="es-ES_tradnl" sz="2200" b="1" u="sng" dirty="0"/>
              <a:t> guide </a:t>
            </a:r>
            <a:r>
              <a:rPr lang="es-ES_tradnl" sz="2200" b="1" u="sng" dirty="0" err="1"/>
              <a:t>to</a:t>
            </a:r>
            <a:r>
              <a:rPr lang="es-ES_tradnl" sz="2200" b="1" u="sng" dirty="0"/>
              <a:t> French A </a:t>
            </a:r>
            <a:r>
              <a:rPr lang="es-ES_tradnl" sz="2200" b="1" u="sng" dirty="0" err="1"/>
              <a:t>Level</a:t>
            </a:r>
            <a:r>
              <a:rPr lang="es-ES_tradnl" sz="2200" b="1" u="sng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254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7F5CAB93D5EB4BA8543D76D35DCC29" ma:contentTypeVersion="17" ma:contentTypeDescription="Create a new document." ma:contentTypeScope="" ma:versionID="307f47b782d640ba0aab542ef9a49db6">
  <xsd:schema xmlns:xsd="http://www.w3.org/2001/XMLSchema" xmlns:xs="http://www.w3.org/2001/XMLSchema" xmlns:p="http://schemas.microsoft.com/office/2006/metadata/properties" xmlns:ns2="b43723bb-be12-4bf1-8ebb-069ebfd5e728" xmlns:ns3="be2eb6bf-6d6a-41ab-889d-35c1a2db76a4" targetNamespace="http://schemas.microsoft.com/office/2006/metadata/properties" ma:root="true" ma:fieldsID="522737a139d1fdc79e69bba1ae5a20e9" ns2:_="" ns3:_="">
    <xsd:import namespace="b43723bb-be12-4bf1-8ebb-069ebfd5e728"/>
    <xsd:import namespace="be2eb6bf-6d6a-41ab-889d-35c1a2db76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3723bb-be12-4bf1-8ebb-069ebfd5e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f00f207-be6b-470e-b693-e09bcb7723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2eb6bf-6d6a-41ab-889d-35c1a2db76a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63f4473e-fec4-4b9a-b28e-322aaa6fdcd6}" ma:internalName="TaxCatchAll" ma:showField="CatchAllData" ma:web="be2eb6bf-6d6a-41ab-889d-35c1a2db76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43723bb-be12-4bf1-8ebb-069ebfd5e728">
      <Terms xmlns="http://schemas.microsoft.com/office/infopath/2007/PartnerControls"/>
    </lcf76f155ced4ddcb4097134ff3c332f>
    <TaxCatchAll xmlns="be2eb6bf-6d6a-41ab-889d-35c1a2db76a4" xsi:nil="true"/>
  </documentManagement>
</p:properties>
</file>

<file path=customXml/itemProps1.xml><?xml version="1.0" encoding="utf-8"?>
<ds:datastoreItem xmlns:ds="http://schemas.openxmlformats.org/officeDocument/2006/customXml" ds:itemID="{AE0A81C1-7F8E-4CDE-86C9-7B6B9A489B3B}"/>
</file>

<file path=customXml/itemProps2.xml><?xml version="1.0" encoding="utf-8"?>
<ds:datastoreItem xmlns:ds="http://schemas.openxmlformats.org/officeDocument/2006/customXml" ds:itemID="{303BE1B1-2E77-40E2-A71B-00D3EA90C6C2}"/>
</file>

<file path=customXml/itemProps3.xml><?xml version="1.0" encoding="utf-8"?>
<ds:datastoreItem xmlns:ds="http://schemas.openxmlformats.org/officeDocument/2006/customXml" ds:itemID="{18B89E26-3579-424B-A8FF-BD70EEDDAD80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</TotalTime>
  <Words>148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Gemma Reade</dc:creator>
  <cp:lastModifiedBy>Charis Grimason</cp:lastModifiedBy>
  <cp:revision>1</cp:revision>
  <dcterms:created xsi:type="dcterms:W3CDTF">2024-06-12T15:44:57Z</dcterms:created>
  <dcterms:modified xsi:type="dcterms:W3CDTF">2024-06-24T19:38:24Z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0x010100997F5CAB93D5EB4BA8543D76D35DCC29</vt:lpwstr>
  </property>
</Properties>
</file>