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552" r:id="rId3"/>
    <p:sldId id="553" r:id="rId4"/>
    <p:sldId id="554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6BECC3-70D6-4104-973B-993D6CB686CE}" v="5" dt="2021-06-22T12:12:32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0B7D1-F1A2-4983-AA7B-7C4CA46183D4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B1E3E-32ED-4FFD-AF29-4C465B1B5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9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2A012-17EE-470F-B569-10892E47A39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895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2A012-17EE-470F-B569-10892E47A3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80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62A012-17EE-470F-B569-10892E47A39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9C7E-49CC-4EB8-BA58-9A180AE36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7BCB1-0B75-4553-8151-CA1E613B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28DED-6A9B-4DC1-A29C-9F0F3A52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74FAB-2718-4DBB-B449-60B97FE4B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A38A-2918-4646-8055-4ED2EDD8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79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69E8-CD0D-4F63-B5F4-DD2A70E7F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0D22E-C813-43A0-B8A8-B63FD2E76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DFB5E-4F66-464E-9F28-E5655D449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278AA-F64B-4292-BCA2-2913ED4F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C4E44-3388-4018-863D-03943A64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86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4A197C-7293-4527-B79C-5412F766BD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248FF-DED0-40E5-8F66-5D6DAEA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F6DDD-CAB4-468D-BD02-6767546E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CD69E-183D-4139-8253-ADD4201CA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FFE49-4823-42CB-AD6D-0FF3F4C7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91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F44B-5B2D-44BB-B96F-C00EA933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33D33-8886-4682-83C7-D275F014B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1C239-46BC-4E54-A9D4-0102680B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271D2-989B-4D2D-862E-3CCE17AB3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879A1-5A7A-4C76-8DF1-025F5D40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71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5192-F3F8-4944-A920-DF3D9DF8B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DD1AF-4489-46E2-A281-2890990BD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D0873-F2CC-41FE-ADA8-38815167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67A16-9F3A-4449-A4AB-2BF4D8105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8110C-9206-4C9F-BC5C-3F1095F28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0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D746-B14C-4C47-8E86-0D144C33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DE849-8557-402B-912D-CC4AFF53F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29227-A995-498F-A7EC-A7721F2DC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E93E4-8D8C-42CE-9297-053356B7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3B7CF-D432-4055-AE79-14E93B48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903E06-AE7A-423F-8B4A-77482F63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62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C0F49-C8FB-4A17-B42D-3BD35A929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A082E-6E17-4183-BABD-701C22234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70330-286F-4F7F-8481-D985CB5AD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99E2B2-FC78-43D8-B67E-A69E22E52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2D0048-146C-40E2-9AF3-776050F0B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0BFC74-5CCD-449E-9DCC-0812AB3E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6FD4E-130B-475C-8850-60EEB5849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6434C-3483-423D-B66C-DD795FAA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69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73B14-150C-47B6-AF72-E3C16EB8E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FC78DC-8064-4D6C-9ED6-C0C0DF77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6EAF0-B481-4FB2-AEA8-916FE27D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05340A-4833-430F-B45E-BACC2405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28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EA136-0C8D-4DDA-8B5D-5BBE8EFF3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904E76-B6B6-4A49-B7E9-8D308D61C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9E066-0C2B-46CC-890F-48E03722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4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198B-1F92-412D-836A-A06009339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7E226-F7AC-4F5E-8F54-BBE86D2C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7CDB9-4A68-4EE4-8886-DBC71CFF8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CE76A-EF55-4193-AB57-12D15A1DB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6CFBB-1B08-4979-AD40-DABC9FB6B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77071-1AB5-4879-A80B-D5B508AF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9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BAC90-0612-4F6E-9658-C28C90F0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3CD05D-C410-4C77-BB4F-158EE93EF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C160A-E9D9-48D9-BCB8-C8814CF24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3B577-A2DE-4F5A-9FB2-B06190EDF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EE17B-E268-4450-9F3C-042B87A38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C8E868-16D4-4B50-B55B-AEFAFCB4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24FA56-6FAE-461C-89EC-83573ED1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52D55-19C8-4CB9-BBE8-C9035444C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75514-80A9-41AB-9AD1-8989FF224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E3EA-8D8F-4338-9358-11061B65455C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F2B81-08C4-441A-8C65-341CC7446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51410-7712-4D34-AA85-0F8A39042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1F005-5A84-4FAC-85F0-FD7C1A2F27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0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09EB37C-32F4-4853-A248-F4C01244A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757" y="829770"/>
            <a:ext cx="11452485" cy="4288620"/>
          </a:xfrm>
          <a:noFill/>
          <a:ln w="57150">
            <a:noFill/>
          </a:ln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GB" sz="2100" dirty="0"/>
              <a:t>Your speaking exam is worth 30% of your overall A Level grade.</a:t>
            </a:r>
          </a:p>
          <a:p>
            <a:pPr algn="l">
              <a:lnSpc>
                <a:spcPct val="150000"/>
              </a:lnSpc>
            </a:pPr>
            <a:r>
              <a:rPr lang="en-GB" sz="2100" dirty="0"/>
              <a:t>For this, you will need to respond to a speaking card and create a presentation on a topic relating to the Francophone world. You will then be asked questions on this.</a:t>
            </a:r>
          </a:p>
          <a:p>
            <a:pPr algn="l">
              <a:lnSpc>
                <a:spcPct val="150000"/>
              </a:lnSpc>
            </a:pPr>
            <a:r>
              <a:rPr lang="en-GB" sz="2100" dirty="0"/>
              <a:t>In order to be successful for the speaking exam, you will need to refine your research skills, grammar skills, topical knowledge and conversation skills – which we will develop together through out the course.</a:t>
            </a:r>
          </a:p>
          <a:p>
            <a:pPr algn="l">
              <a:lnSpc>
                <a:spcPct val="150000"/>
              </a:lnSpc>
            </a:pPr>
            <a:r>
              <a:rPr lang="en-GB" sz="2100" dirty="0"/>
              <a:t>On the next slides you will find three conversation questions which should be familiar from GCSE in order to get back into speaking French.</a:t>
            </a:r>
          </a:p>
          <a:p>
            <a:pPr algn="l">
              <a:lnSpc>
                <a:spcPct val="150000"/>
              </a:lnSpc>
            </a:pPr>
            <a:r>
              <a:rPr lang="en-GB" sz="2100" dirty="0"/>
              <a:t>You can then start researching an area of Francophone culture in English that interests you, for example: French food, francophone music or film, sport in the francophone world, francophone festivals – this will give you a head start on gaining more cultural knowledge necessary for the course.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CDD32FF-C34A-4DE4-845A-07C0C4F2CE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86" y="44970"/>
            <a:ext cx="890831" cy="89357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5B2A22F-B38F-4969-96C5-64512C25A10F}"/>
              </a:ext>
            </a:extLst>
          </p:cNvPr>
          <p:cNvSpPr txBox="1">
            <a:spLocks/>
          </p:cNvSpPr>
          <p:nvPr/>
        </p:nvSpPr>
        <p:spPr>
          <a:xfrm>
            <a:off x="2251401" y="181438"/>
            <a:ext cx="7689198" cy="425310"/>
          </a:xfrm>
          <a:prstGeom prst="rect">
            <a:avLst/>
          </a:prstGeom>
          <a:solidFill>
            <a:srgbClr val="FF66CC"/>
          </a:solidFill>
          <a:ln w="57150">
            <a:solidFill>
              <a:srgbClr val="FF66CC"/>
            </a:solidFill>
          </a:ln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GB" sz="1800" b="1" dirty="0">
                <a:solidFill>
                  <a:prstClr val="white"/>
                </a:solidFill>
                <a:latin typeface="Comic Sans MS" panose="030F0702030302020204" pitchFamily="66" charset="0"/>
              </a:rPr>
              <a:t>A LEVEL SPEAKING</a:t>
            </a:r>
          </a:p>
        </p:txBody>
      </p:sp>
    </p:spTree>
    <p:extLst>
      <p:ext uri="{BB962C8B-B14F-4D97-AF65-F5344CB8AC3E}">
        <p14:creationId xmlns:p14="http://schemas.microsoft.com/office/powerpoint/2010/main" val="170802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C0AA195-F88C-41E0-B9E1-039A61E9BDA6}"/>
              </a:ext>
            </a:extLst>
          </p:cNvPr>
          <p:cNvSpPr txBox="1">
            <a:spLocks/>
          </p:cNvSpPr>
          <p:nvPr/>
        </p:nvSpPr>
        <p:spPr>
          <a:xfrm>
            <a:off x="2892376" y="105914"/>
            <a:ext cx="7689198" cy="425310"/>
          </a:xfrm>
          <a:prstGeom prst="rect">
            <a:avLst/>
          </a:prstGeom>
          <a:solidFill>
            <a:srgbClr val="FF66CC"/>
          </a:solidFill>
          <a:ln w="57150">
            <a:solidFill>
              <a:srgbClr val="FF66CC"/>
            </a:solidFill>
          </a:ln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GB" sz="1800" b="1" dirty="0">
                <a:solidFill>
                  <a:prstClr val="white"/>
                </a:solidFill>
                <a:latin typeface="Comic Sans MS" panose="030F0702030302020204" pitchFamily="66" charset="0"/>
              </a:rPr>
              <a:t>Speaking skills: in preparation for your first speaking assessment 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439984-4BFA-4290-8F3D-0B00871E5F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26" y="105914"/>
            <a:ext cx="636385" cy="6383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F92FE2-DE56-4DD6-B40F-E8365459EC08}"/>
              </a:ext>
            </a:extLst>
          </p:cNvPr>
          <p:cNvSpPr txBox="1"/>
          <p:nvPr/>
        </p:nvSpPr>
        <p:spPr>
          <a:xfrm>
            <a:off x="1524000" y="613056"/>
            <a:ext cx="95626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 err="1"/>
              <a:t>Qu’est-ce</a:t>
            </a:r>
            <a:r>
              <a:rPr lang="en-GB" sz="1900" b="1" dirty="0"/>
              <a:t> que </a:t>
            </a:r>
            <a:r>
              <a:rPr lang="en-GB" sz="1900" b="1" dirty="0" err="1"/>
              <a:t>tu</a:t>
            </a:r>
            <a:r>
              <a:rPr lang="en-GB" sz="1900" b="1" dirty="0"/>
              <a:t> as fait pendant les </a:t>
            </a:r>
            <a:r>
              <a:rPr lang="en-GB" sz="1900" b="1" dirty="0" err="1"/>
              <a:t>grandes</a:t>
            </a:r>
            <a:r>
              <a:rPr lang="en-GB" sz="1900" b="1" dirty="0"/>
              <a:t> vacances?  </a:t>
            </a:r>
            <a:r>
              <a:rPr lang="en-GB" sz="1600" dirty="0"/>
              <a:t>(What did you do during the six weeks?)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EEFEEC-6689-4614-9C37-1E0648BAE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26735"/>
              </p:ext>
            </p:extLst>
          </p:nvPr>
        </p:nvGraphicFramePr>
        <p:xfrm>
          <a:off x="264161" y="1077364"/>
          <a:ext cx="11649214" cy="5076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0099">
                  <a:extLst>
                    <a:ext uri="{9D8B030D-6E8A-4147-A177-3AD203B41FA5}">
                      <a16:colId xmlns:a16="http://schemas.microsoft.com/office/drawing/2014/main" val="2935493960"/>
                    </a:ext>
                  </a:extLst>
                </a:gridCol>
                <a:gridCol w="7989115">
                  <a:extLst>
                    <a:ext uri="{9D8B030D-6E8A-4147-A177-3AD203B41FA5}">
                      <a16:colId xmlns:a16="http://schemas.microsoft.com/office/drawing/2014/main" val="1474944151"/>
                    </a:ext>
                  </a:extLst>
                </a:gridCol>
              </a:tblGrid>
              <a:tr h="25381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Pendant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les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vacances</a:t>
                      </a:r>
                      <a:endParaRPr lang="es-ES_tradnl" sz="1700" b="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During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holidays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Avant la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rentrée</a:t>
                      </a:r>
                      <a:endParaRPr lang="es-ES_tradnl" sz="1700" b="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Before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return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Quand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était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vacances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holidays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retrouvé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mes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amis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en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ville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met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town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visité …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avec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famille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visited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…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passé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temps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avec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…           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spent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time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…)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fait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un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peu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travail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scolaire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 bit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regardé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plein de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choses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en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ligne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watched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plenty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things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online)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suis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allé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(e)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au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/à la/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aux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….                       (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went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…)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  <a:tr h="25381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527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FA666FF-498A-4EC3-A71D-D458484A3020}"/>
              </a:ext>
            </a:extLst>
          </p:cNvPr>
          <p:cNvSpPr txBox="1"/>
          <p:nvPr/>
        </p:nvSpPr>
        <p:spPr>
          <a:xfrm>
            <a:off x="1266965" y="3733476"/>
            <a:ext cx="880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Development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17AF5D-EE7C-49E3-92A1-595CCDB5F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606285"/>
              </p:ext>
            </p:extLst>
          </p:nvPr>
        </p:nvGraphicFramePr>
        <p:xfrm>
          <a:off x="264160" y="4220754"/>
          <a:ext cx="11663680" cy="2545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3953">
                  <a:extLst>
                    <a:ext uri="{9D8B030D-6E8A-4147-A177-3AD203B41FA5}">
                      <a16:colId xmlns:a16="http://schemas.microsoft.com/office/drawing/2014/main" val="2935493960"/>
                    </a:ext>
                  </a:extLst>
                </a:gridCol>
                <a:gridCol w="6409727">
                  <a:extLst>
                    <a:ext uri="{9D8B030D-6E8A-4147-A177-3AD203B41FA5}">
                      <a16:colId xmlns:a16="http://schemas.microsoft.com/office/drawing/2014/main" val="14749441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 que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j’ai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aimé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 plus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c’était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…)</a:t>
                      </a: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Although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be)</a:t>
                      </a:r>
                      <a:endParaRPr lang="es-ES_tradnl" sz="1700" b="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retrouver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mes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(meeting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friends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visiter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…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avec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famille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visiting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family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avec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spending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time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décompresser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resting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relaxing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regarder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Netflix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tout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watching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Netflix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10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C0AA195-F88C-41E0-B9E1-039A61E9BDA6}"/>
              </a:ext>
            </a:extLst>
          </p:cNvPr>
          <p:cNvSpPr txBox="1">
            <a:spLocks/>
          </p:cNvSpPr>
          <p:nvPr/>
        </p:nvSpPr>
        <p:spPr>
          <a:xfrm>
            <a:off x="1220993" y="153301"/>
            <a:ext cx="10576266" cy="425310"/>
          </a:xfrm>
          <a:prstGeom prst="rect">
            <a:avLst/>
          </a:prstGeom>
          <a:solidFill>
            <a:srgbClr val="FF66CC"/>
          </a:solidFill>
          <a:ln w="57150">
            <a:solidFill>
              <a:srgbClr val="FF66CC"/>
            </a:solidFill>
          </a:ln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GB" sz="1800" b="1" dirty="0">
                <a:solidFill>
                  <a:prstClr val="white"/>
                </a:solidFill>
                <a:latin typeface="Comic Sans MS" panose="030F0702030302020204" pitchFamily="66" charset="0"/>
              </a:rPr>
              <a:t>Speaking skills: in preparation for your first speaking assessment 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439984-4BFA-4290-8F3D-0B00871E5F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09" y="141710"/>
            <a:ext cx="636385" cy="6383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F92FE2-DE56-4DD6-B40F-E8365459EC08}"/>
              </a:ext>
            </a:extLst>
          </p:cNvPr>
          <p:cNvSpPr txBox="1"/>
          <p:nvPr/>
        </p:nvSpPr>
        <p:spPr>
          <a:xfrm>
            <a:off x="1524000" y="613056"/>
            <a:ext cx="95626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 err="1"/>
              <a:t>Qu’est-ce</a:t>
            </a:r>
            <a:r>
              <a:rPr lang="en-GB" sz="1900" b="1" dirty="0"/>
              <a:t> que </a:t>
            </a:r>
            <a:r>
              <a:rPr lang="en-GB" sz="1900" b="1" dirty="0" err="1"/>
              <a:t>tu</a:t>
            </a:r>
            <a:r>
              <a:rPr lang="en-GB" sz="1900" b="1" dirty="0"/>
              <a:t> vas </a:t>
            </a:r>
            <a:r>
              <a:rPr lang="en-GB" sz="1900" b="1" dirty="0" err="1"/>
              <a:t>étudier</a:t>
            </a:r>
            <a:r>
              <a:rPr lang="en-GB" sz="1900" b="1" dirty="0"/>
              <a:t> </a:t>
            </a:r>
            <a:r>
              <a:rPr lang="en-GB" sz="1900" b="1" dirty="0" err="1"/>
              <a:t>l’année</a:t>
            </a:r>
            <a:r>
              <a:rPr lang="en-GB" sz="1900" b="1" dirty="0"/>
              <a:t> </a:t>
            </a:r>
            <a:r>
              <a:rPr lang="en-GB" sz="1900" b="1" dirty="0" err="1"/>
              <a:t>prochaine</a:t>
            </a:r>
            <a:r>
              <a:rPr lang="en-GB" sz="1900" b="1" dirty="0"/>
              <a:t>? </a:t>
            </a:r>
            <a:r>
              <a:rPr lang="en-GB" sz="1600" dirty="0"/>
              <a:t>(What are you going to study next year?)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EEFEEC-6689-4614-9C37-1E0648BAE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060744"/>
              </p:ext>
            </p:extLst>
          </p:nvPr>
        </p:nvGraphicFramePr>
        <p:xfrm>
          <a:off x="223109" y="1030442"/>
          <a:ext cx="11693119" cy="3255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3881">
                  <a:extLst>
                    <a:ext uri="{9D8B030D-6E8A-4147-A177-3AD203B41FA5}">
                      <a16:colId xmlns:a16="http://schemas.microsoft.com/office/drawing/2014/main" val="2935493960"/>
                    </a:ext>
                  </a:extLst>
                </a:gridCol>
                <a:gridCol w="2788171">
                  <a:extLst>
                    <a:ext uri="{9D8B030D-6E8A-4147-A177-3AD203B41FA5}">
                      <a16:colId xmlns:a16="http://schemas.microsoft.com/office/drawing/2014/main" val="1474944151"/>
                    </a:ext>
                  </a:extLst>
                </a:gridCol>
                <a:gridCol w="1678898">
                  <a:extLst>
                    <a:ext uri="{9D8B030D-6E8A-4147-A177-3AD203B41FA5}">
                      <a16:colId xmlns:a16="http://schemas.microsoft.com/office/drawing/2014/main" val="1230418637"/>
                    </a:ext>
                  </a:extLst>
                </a:gridCol>
                <a:gridCol w="2862169">
                  <a:extLst>
                    <a:ext uri="{9D8B030D-6E8A-4147-A177-3AD203B41FA5}">
                      <a16:colId xmlns:a16="http://schemas.microsoft.com/office/drawing/2014/main" val="872509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L’année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prochaine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je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voudrais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noProof="0" dirty="0" err="1">
                          <a:solidFill>
                            <a:schemeClr val="tx1"/>
                          </a:solidFill>
                          <a:effectLst/>
                        </a:rPr>
                        <a:t>étudier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(Next Year 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…)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voudrais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étudier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But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not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like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study</a:t>
                      </a:r>
                      <a:r>
                        <a:rPr lang="es-ES_tradnl" sz="1700" b="0" noProof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</a:rPr>
                        <a:t>la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</a:rPr>
                        <a:t>sociologie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</a:rPr>
                        <a:t>Sociology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droit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psychologie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Psychology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littérature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anglaise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(English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Literature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puisque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since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étant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donné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que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cela (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m’intéresse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doesn’t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interests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cela (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me fascine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doesn’t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fascinate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fort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(e)/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faible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en cela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 Good/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that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FA666FF-498A-4EC3-A71D-D458484A3020}"/>
              </a:ext>
            </a:extLst>
          </p:cNvPr>
          <p:cNvSpPr txBox="1"/>
          <p:nvPr/>
        </p:nvSpPr>
        <p:spPr>
          <a:xfrm>
            <a:off x="1668754" y="4460773"/>
            <a:ext cx="880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Forming questions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A17AF5D-EE7C-49E3-92A1-595CCDB5F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45096"/>
              </p:ext>
            </p:extLst>
          </p:nvPr>
        </p:nvGraphicFramePr>
        <p:xfrm>
          <a:off x="223108" y="4846882"/>
          <a:ext cx="11693119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3119">
                  <a:extLst>
                    <a:ext uri="{9D8B030D-6E8A-4147-A177-3AD203B41FA5}">
                      <a16:colId xmlns:a16="http://schemas.microsoft.com/office/drawing/2014/main" val="1230418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Qu’est-ce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étudiais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 did you used to study?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part les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langues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quelle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était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ta matière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préférée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Apart from Languages, which subject was your favourite?</a:t>
                      </a:r>
                      <a:b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30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4439984-4BFA-4290-8F3D-0B00871E5F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92" y="45910"/>
            <a:ext cx="636385" cy="63834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F92FE2-DE56-4DD6-B40F-E8365459EC08}"/>
              </a:ext>
            </a:extLst>
          </p:cNvPr>
          <p:cNvSpPr txBox="1"/>
          <p:nvPr/>
        </p:nvSpPr>
        <p:spPr>
          <a:xfrm>
            <a:off x="2114843" y="681904"/>
            <a:ext cx="956267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b="1" dirty="0" err="1"/>
              <a:t>Quels</a:t>
            </a:r>
            <a:r>
              <a:rPr lang="en-GB" sz="1900" b="1" dirty="0"/>
              <a:t> </a:t>
            </a:r>
            <a:r>
              <a:rPr lang="en-GB" sz="1900" b="1" dirty="0" err="1"/>
              <a:t>sont</a:t>
            </a:r>
            <a:r>
              <a:rPr lang="en-GB" sz="1900" b="1" dirty="0"/>
              <a:t> </a:t>
            </a:r>
            <a:r>
              <a:rPr lang="en-GB" sz="1900" b="1" dirty="0" err="1"/>
              <a:t>tes</a:t>
            </a:r>
            <a:r>
              <a:rPr lang="en-GB" sz="1900" b="1" dirty="0"/>
              <a:t> </a:t>
            </a:r>
            <a:r>
              <a:rPr lang="en-GB" sz="1900" b="1" dirty="0" err="1"/>
              <a:t>projets</a:t>
            </a:r>
            <a:r>
              <a:rPr lang="en-GB" sz="1900" b="1" dirty="0"/>
              <a:t> après le bac? </a:t>
            </a:r>
            <a:r>
              <a:rPr lang="en-GB" sz="1600" dirty="0"/>
              <a:t>(What plans do you have after A-Levels?)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EEFEEC-6689-4614-9C37-1E0648BAE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82106"/>
              </p:ext>
            </p:extLst>
          </p:nvPr>
        </p:nvGraphicFramePr>
        <p:xfrm>
          <a:off x="196292" y="1156282"/>
          <a:ext cx="11660928" cy="3255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2227">
                  <a:extLst>
                    <a:ext uri="{9D8B030D-6E8A-4147-A177-3AD203B41FA5}">
                      <a16:colId xmlns:a16="http://schemas.microsoft.com/office/drawing/2014/main" val="2935493960"/>
                    </a:ext>
                  </a:extLst>
                </a:gridCol>
                <a:gridCol w="6578701">
                  <a:extLst>
                    <a:ext uri="{9D8B030D-6E8A-4147-A177-3AD203B41FA5}">
                      <a16:colId xmlns:a16="http://schemas.microsoft.com/office/drawing/2014/main" val="1474944151"/>
                    </a:ext>
                  </a:extLst>
                </a:gridCol>
              </a:tblGrid>
              <a:tr h="17118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_tradnl" sz="1700" b="0" i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j’avais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l’opportunité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opportunity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la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randonnée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autour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monde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backpack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around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travaillerais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gagner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l’argent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money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j’apprendrais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à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conduire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learn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drive)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j’irais</a:t>
                      </a:r>
                      <a:r>
                        <a:rPr lang="es-ES_tradnl" sz="1700" b="0" i="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à </a:t>
                      </a:r>
                      <a:r>
                        <a:rPr lang="es-ES_tradnl" sz="1700" b="0" i="0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l’université</a:t>
                      </a:r>
                      <a:endParaRPr lang="es-ES_tradnl" sz="1700" b="0" i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would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_tradnl" sz="1700" b="0" i="1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university</a:t>
                      </a:r>
                      <a:r>
                        <a:rPr lang="es-ES_tradnl" sz="1700" b="0" i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943EAD3-9392-474A-8AC8-C5FCFC8E6522}"/>
              </a:ext>
            </a:extLst>
          </p:cNvPr>
          <p:cNvSpPr txBox="1">
            <a:spLocks/>
          </p:cNvSpPr>
          <p:nvPr/>
        </p:nvSpPr>
        <p:spPr>
          <a:xfrm>
            <a:off x="996576" y="152427"/>
            <a:ext cx="10680939" cy="425310"/>
          </a:xfrm>
          <a:prstGeom prst="rect">
            <a:avLst/>
          </a:prstGeom>
          <a:solidFill>
            <a:srgbClr val="FF66CC"/>
          </a:solidFill>
          <a:ln w="57150">
            <a:solidFill>
              <a:srgbClr val="FF66CC"/>
            </a:solidFill>
          </a:ln>
        </p:spPr>
        <p:txBody>
          <a:bodyPr vert="horz" lIns="51435" tIns="25718" rIns="51435" bIns="2571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GB" sz="1800" b="1" dirty="0">
                <a:solidFill>
                  <a:prstClr val="white"/>
                </a:solidFill>
                <a:latin typeface="Comic Sans MS" panose="030F0702030302020204" pitchFamily="66" charset="0"/>
              </a:rPr>
              <a:t>Speaking skills: in preparation for your first speaking assessment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17D68E-D33F-4A0D-BDB2-0AFFE874C1E7}"/>
              </a:ext>
            </a:extLst>
          </p:cNvPr>
          <p:cNvSpPr txBox="1"/>
          <p:nvPr/>
        </p:nvSpPr>
        <p:spPr>
          <a:xfrm>
            <a:off x="1610426" y="4519404"/>
            <a:ext cx="880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Forming questions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4C6107C-98E0-4521-8217-C643C75A0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872668"/>
              </p:ext>
            </p:extLst>
          </p:nvPr>
        </p:nvGraphicFramePr>
        <p:xfrm>
          <a:off x="196292" y="4996784"/>
          <a:ext cx="11660928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60928">
                  <a:extLst>
                    <a:ext uri="{9D8B030D-6E8A-4147-A177-3AD203B41FA5}">
                      <a16:colId xmlns:a16="http://schemas.microsoft.com/office/drawing/2014/main" val="1230418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es-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(e) pendant ton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année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sabbatique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 did you go during your gap year?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Qu’est-ce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que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aimé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le plus à la </a:t>
                      </a:r>
                      <a:r>
                        <a:rPr kumimoji="0" lang="en-GB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fac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 did you like most at university?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00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C65D1BBE-BD75-48B7-906E-1CE4E4C87B17}"/>
</file>

<file path=customXml/itemProps2.xml><?xml version="1.0" encoding="utf-8"?>
<ds:datastoreItem xmlns:ds="http://schemas.openxmlformats.org/officeDocument/2006/customXml" ds:itemID="{B7FBC3EF-C9E0-4F83-8FED-07F91AD4CEC5}"/>
</file>

<file path=customXml/itemProps3.xml><?xml version="1.0" encoding="utf-8"?>
<ds:datastoreItem xmlns:ds="http://schemas.openxmlformats.org/officeDocument/2006/customXml" ds:itemID="{DF0EB263-9696-4EEA-91AC-69AC2ED9D6F3}"/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713</Words>
  <Application>Microsoft Office PowerPoint</Application>
  <PresentationFormat>Widescreen</PresentationFormat>
  <Paragraphs>84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</dc:title>
  <dc:creator>Esther Woodburn</dc:creator>
  <cp:lastModifiedBy>Elizabeth Franklin</cp:lastModifiedBy>
  <cp:revision>14</cp:revision>
  <cp:lastPrinted>2021-06-22T12:12:41Z</cp:lastPrinted>
  <dcterms:created xsi:type="dcterms:W3CDTF">2021-06-22T10:00:50Z</dcterms:created>
  <dcterms:modified xsi:type="dcterms:W3CDTF">2021-06-22T14:49:23Z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  <property fmtid="{D5CDD505-2E9C-101B-9397-08002B2CF9AE}" pid="3" name="MediaServiceImageTags">
    <vt:lpwstr/>
  </property>
</Properties>
</file>