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1908" y="-504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26/06/2024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67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26/06/2024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1433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26/06/2024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7433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26/06/2024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6608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26/06/2024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1146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26/06/2024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4079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26/06/2024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43853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26/06/2024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98117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26/06/2024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8509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26/06/2024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03952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26/06/2024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201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CF062-5347-47EB-92EA-303D84456B10}" type="datetimeFigureOut">
              <a:rPr lang="es-ES_tradnl" smtClean="0"/>
              <a:t>26/06/2024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541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rthur Terry School | Sutton Coldfield">
            <a:extLst>
              <a:ext uri="{FF2B5EF4-FFF2-40B4-BE49-F238E27FC236}">
                <a16:creationId xmlns:a16="http://schemas.microsoft.com/office/drawing/2014/main" id="{C5E00C97-D9A4-DB12-36AB-BD331F7E6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B7B9ECD-EC70-9CBC-88DD-495D8B06D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120430"/>
              </p:ext>
            </p:extLst>
          </p:nvPr>
        </p:nvGraphicFramePr>
        <p:xfrm>
          <a:off x="542192" y="1756826"/>
          <a:ext cx="5773616" cy="942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915">
                  <a:extLst>
                    <a:ext uri="{9D8B030D-6E8A-4147-A177-3AD203B41FA5}">
                      <a16:colId xmlns:a16="http://schemas.microsoft.com/office/drawing/2014/main" val="2036793826"/>
                    </a:ext>
                  </a:extLst>
                </a:gridCol>
                <a:gridCol w="3884701">
                  <a:extLst>
                    <a:ext uri="{9D8B030D-6E8A-4147-A177-3AD203B41FA5}">
                      <a16:colId xmlns:a16="http://schemas.microsoft.com/office/drawing/2014/main" val="2363551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solidFill>
                            <a:schemeClr val="tx1"/>
                          </a:solidFill>
                        </a:rPr>
                        <a:t>Exam</a:t>
                      </a:r>
                      <a:r>
                        <a:rPr lang="es-ES_tradnl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_tradnl" dirty="0" err="1">
                          <a:solidFill>
                            <a:schemeClr val="tx1"/>
                          </a:solidFill>
                        </a:rPr>
                        <a:t>Board</a:t>
                      </a:r>
                      <a:endParaRPr lang="es-ES_trad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OCR</a:t>
                      </a:r>
                      <a:endParaRPr lang="es-ES_trad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184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Breakdown of Exams: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Paper 1:  Philosophy – 2 hours</a:t>
                      </a:r>
                    </a:p>
                    <a:p>
                      <a:r>
                        <a:rPr lang="en-GB" noProof="0" dirty="0"/>
                        <a:t>Paper 2:  Ethics – 2 hours</a:t>
                      </a:r>
                    </a:p>
                    <a:p>
                      <a:r>
                        <a:rPr lang="en-GB" noProof="0" dirty="0"/>
                        <a:t>Paper 3 Developments in Christian Thought – 2 hours</a:t>
                      </a:r>
                    </a:p>
                    <a:p>
                      <a:endParaRPr lang="en-GB" noProof="0" dirty="0"/>
                    </a:p>
                    <a:p>
                      <a:r>
                        <a:rPr lang="en-GB" noProof="0" dirty="0"/>
                        <a:t>Each exam has a choice of four questions, from which you must choose three.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18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Topic covered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noProof="0" dirty="0"/>
                        <a:t>Philosophy (Dr </a:t>
                      </a:r>
                      <a:r>
                        <a:rPr lang="en-GB" sz="1200" b="1" noProof="0" dirty="0" err="1"/>
                        <a:t>Shakeshaft</a:t>
                      </a:r>
                      <a:r>
                        <a:rPr lang="en-GB" sz="1200" b="1" noProof="0" dirty="0"/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Ancient philosophical influences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the nature of the soul, mind and body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Arguments about the existence or non-existence of God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The nature and impact of religious experience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The challenge for religious belief of the problem of evil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Ideas about the nature of God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Issues in religious language.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 b="0" i="0" u="none" strike="noStrike" dirty="0">
                        <a:solidFill>
                          <a:srgbClr val="222222"/>
                        </a:solidFill>
                        <a:effectLst/>
                        <a:latin typeface="Helvetica Neue" panose="02000503000000020004" pitchFamily="2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1200" b="1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Ethics (Mrs Clarke)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Normative ethical theories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The application of ethical theory to two contemporary issues of importance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Ethical language and thought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Debates surrounding the significant idea of conscience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Sexual ethics and the influence on ethical thought of developments in religious beliefs.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GB" sz="1200" b="0" i="0" u="none" strike="noStrike" dirty="0">
                        <a:solidFill>
                          <a:srgbClr val="222222"/>
                        </a:solidFill>
                        <a:effectLst/>
                        <a:latin typeface="Helvetica Neue" panose="02000503000000020004" pitchFamily="2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1200" b="1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Developments in Christian Thought. (Mr </a:t>
                      </a:r>
                      <a:r>
                        <a:rPr lang="en-GB" sz="1200" b="1" i="0" u="none" strike="noStrike" dirty="0" err="1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Dettmer</a:t>
                      </a:r>
                      <a:r>
                        <a:rPr lang="en-GB" sz="1200" b="1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Human nature and the original sin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Death and afterlife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The person of Jesus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Moral practices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Pluralism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Liberation theology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Gender theology</a:t>
                      </a:r>
                      <a:endParaRPr lang="en-GB" sz="1200" b="0" i="0" u="none" strike="noStrike" noProof="0" dirty="0">
                        <a:solidFill>
                          <a:srgbClr val="222222"/>
                        </a:solidFill>
                        <a:effectLst/>
                        <a:latin typeface="Helvetica Neue" panose="02000503000000020004" pitchFamily="2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Helvetica Neue" panose="02000503000000020004" pitchFamily="2"/>
                        </a:rPr>
                        <a:t>Challenges to religious belief</a:t>
                      </a:r>
                      <a:endParaRPr lang="en-GB" sz="1200" b="0" i="0" u="none" strike="noStrike" dirty="0">
                        <a:solidFill>
                          <a:srgbClr val="222222"/>
                        </a:solidFill>
                        <a:effectLst/>
                        <a:latin typeface="Helvetica Neue" panose="02000503000000020004" pitchFamily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54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Required Books: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noProof="0" dirty="0"/>
                        <a:t>Developments in Christian Thought for OCR</a:t>
                      </a:r>
                      <a:r>
                        <a:rPr lang="en-GB" noProof="0" dirty="0"/>
                        <a:t>; Brown, Dennis, Greggs, Ann.  ISBN9781509532360</a:t>
                      </a:r>
                    </a:p>
                    <a:p>
                      <a:endParaRPr lang="en-GB" noProof="0" dirty="0"/>
                    </a:p>
                    <a:p>
                      <a:r>
                        <a:rPr lang="en-GB" b="1" noProof="0" dirty="0"/>
                        <a:t>Hodder A level Religious Studies:  Philosophy of Religion</a:t>
                      </a:r>
                      <a:r>
                        <a:rPr lang="en-GB" noProof="0" dirty="0"/>
                        <a:t>; Waterfield, </a:t>
                      </a:r>
                      <a:r>
                        <a:rPr lang="en-GB" noProof="0" dirty="0" err="1"/>
                        <a:t>Juliaan</a:t>
                      </a:r>
                      <a:r>
                        <a:rPr lang="en-GB" noProof="0" dirty="0"/>
                        <a:t>, et al; ISBN 9781510479937</a:t>
                      </a:r>
                    </a:p>
                    <a:p>
                      <a:endParaRPr lang="en-GB" noProof="0" dirty="0"/>
                    </a:p>
                    <a:p>
                      <a:r>
                        <a:rPr lang="en-GB" b="1" noProof="0" dirty="0"/>
                        <a:t>Hodder A level Religious Studies:  Religion and Ethics</a:t>
                      </a:r>
                      <a:r>
                        <a:rPr lang="en-GB" noProof="0" dirty="0"/>
                        <a:t>; Waterfield, Julian et al, ISBN 9781510479951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94486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02ED29A-989C-33E9-6FEE-7A0E027A6A26}"/>
              </a:ext>
            </a:extLst>
          </p:cNvPr>
          <p:cNvSpPr txBox="1"/>
          <p:nvPr/>
        </p:nvSpPr>
        <p:spPr>
          <a:xfrm>
            <a:off x="2143125" y="886896"/>
            <a:ext cx="45234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200" b="1" u="sng" dirty="0"/>
              <a:t>At a </a:t>
            </a:r>
            <a:r>
              <a:rPr lang="es-ES_tradnl" sz="2200" b="1" u="sng" dirty="0" err="1"/>
              <a:t>glance</a:t>
            </a:r>
            <a:r>
              <a:rPr lang="es-ES_tradnl" sz="2200" b="1" u="sng" dirty="0"/>
              <a:t> </a:t>
            </a:r>
            <a:r>
              <a:rPr lang="es-ES_tradnl" sz="2200" b="1" u="sng" dirty="0" err="1"/>
              <a:t>guide</a:t>
            </a:r>
            <a:r>
              <a:rPr lang="es-ES_tradnl" sz="2200" b="1" u="sng" dirty="0"/>
              <a:t> </a:t>
            </a:r>
            <a:r>
              <a:rPr lang="en-GB" sz="2200" b="1" u="sng" dirty="0"/>
              <a:t>Religious Studies </a:t>
            </a:r>
          </a:p>
          <a:p>
            <a:pPr algn="ctr"/>
            <a:r>
              <a:rPr lang="es-ES_tradnl" sz="2200" b="1" u="sng" dirty="0"/>
              <a:t>A </a:t>
            </a:r>
            <a:r>
              <a:rPr lang="es-ES_tradnl" sz="2200" b="1" u="sng" dirty="0" err="1"/>
              <a:t>Level</a:t>
            </a:r>
            <a:r>
              <a:rPr lang="es-ES_tradnl" sz="2200" b="1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254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7F5CAB93D5EB4BA8543D76D35DCC29" ma:contentTypeVersion="17" ma:contentTypeDescription="Create a new document." ma:contentTypeScope="" ma:versionID="307f47b782d640ba0aab542ef9a49db6">
  <xsd:schema xmlns:xsd="http://www.w3.org/2001/XMLSchema" xmlns:xs="http://www.w3.org/2001/XMLSchema" xmlns:p="http://schemas.microsoft.com/office/2006/metadata/properties" xmlns:ns2="b43723bb-be12-4bf1-8ebb-069ebfd5e728" xmlns:ns3="be2eb6bf-6d6a-41ab-889d-35c1a2db76a4" targetNamespace="http://schemas.microsoft.com/office/2006/metadata/properties" ma:root="true" ma:fieldsID="522737a139d1fdc79e69bba1ae5a20e9" ns2:_="" ns3:_="">
    <xsd:import namespace="b43723bb-be12-4bf1-8ebb-069ebfd5e728"/>
    <xsd:import namespace="be2eb6bf-6d6a-41ab-889d-35c1a2db76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723bb-be12-4bf1-8ebb-069ebfd5e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f00f207-be6b-470e-b693-e09bcb7723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eb6bf-6d6a-41ab-889d-35c1a2db76a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63f4473e-fec4-4b9a-b28e-322aaa6fdcd6}" ma:internalName="TaxCatchAll" ma:showField="CatchAllData" ma:web="be2eb6bf-6d6a-41ab-889d-35c1a2db76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3723bb-be12-4bf1-8ebb-069ebfd5e728">
      <Terms xmlns="http://schemas.microsoft.com/office/infopath/2007/PartnerControls"/>
    </lcf76f155ced4ddcb4097134ff3c332f>
    <TaxCatchAll xmlns="be2eb6bf-6d6a-41ab-889d-35c1a2db76a4" xsi:nil="true"/>
  </documentManagement>
</p:properties>
</file>

<file path=customXml/itemProps1.xml><?xml version="1.0" encoding="utf-8"?>
<ds:datastoreItem xmlns:ds="http://schemas.openxmlformats.org/officeDocument/2006/customXml" ds:itemID="{5F4482D9-8F74-4A3E-AE87-C6959B074D4D}"/>
</file>

<file path=customXml/itemProps2.xml><?xml version="1.0" encoding="utf-8"?>
<ds:datastoreItem xmlns:ds="http://schemas.openxmlformats.org/officeDocument/2006/customXml" ds:itemID="{8856273C-DA92-4557-AA2A-6A383F0BD15A}"/>
</file>

<file path=customXml/itemProps3.xml><?xml version="1.0" encoding="utf-8"?>
<ds:datastoreItem xmlns:ds="http://schemas.openxmlformats.org/officeDocument/2006/customXml" ds:itemID="{30C0A412-848E-4C1D-8662-722C763CE8CC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242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Neue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Reade</dc:creator>
  <cp:lastModifiedBy>M Dettmer ATS</cp:lastModifiedBy>
  <cp:revision>3</cp:revision>
  <dcterms:created xsi:type="dcterms:W3CDTF">2024-06-12T15:44:57Z</dcterms:created>
  <dcterms:modified xsi:type="dcterms:W3CDTF">2024-06-26T14:33:45Z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0x010100997F5CAB93D5EB4BA8543D76D35DCC29</vt:lpwstr>
  </property>
</Properties>
</file>