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908" y="-50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3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3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0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4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7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5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50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9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0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26/06/2024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20430"/>
              </p:ext>
            </p:extLst>
          </p:nvPr>
        </p:nvGraphicFramePr>
        <p:xfrm>
          <a:off x="542192" y="1756826"/>
          <a:ext cx="5773616" cy="94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15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3884701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OCR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Breakdown of Exams: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Paper 1:  Philosophy – 2 hours</a:t>
                      </a:r>
                    </a:p>
                    <a:p>
                      <a:r>
                        <a:rPr lang="en-GB" noProof="0" dirty="0"/>
                        <a:t>Paper 2:  Ethics – 2 hours</a:t>
                      </a:r>
                    </a:p>
                    <a:p>
                      <a:r>
                        <a:rPr lang="en-GB" noProof="0" dirty="0"/>
                        <a:t>Paper 3 Developments in Christian Thought – 2 hours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Each exam has a choice of four questions, from which you must choose three.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Topic covered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noProof="0" dirty="0"/>
                        <a:t>Philosophy (Dr </a:t>
                      </a:r>
                      <a:r>
                        <a:rPr lang="en-GB" sz="1200" b="1" noProof="0" dirty="0" err="1"/>
                        <a:t>Shakeshaft</a:t>
                      </a:r>
                      <a:r>
                        <a:rPr lang="en-GB" sz="1200" b="1" noProof="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Ancient philosophical influences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the nature of the soul, mind and body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Arguments about the existence or non-existence of God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The nature and impact of religious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The challenge for religious belief of the problem of evil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Ideas about the nature of God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Issues in religious language.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 i="0" u="none" strike="noStrike" dirty="0">
                        <a:solidFill>
                          <a:srgbClr val="222222"/>
                        </a:solidFill>
                        <a:effectLst/>
                        <a:latin typeface="Helvetica Neue" panose="02000503000000020004" pitchFamily="2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b="1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Ethics (Mrs Clarke)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Normative ethical theories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The application of ethical theory to two contemporary issues of importance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Ethical language and thought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Debates surrounding the significant idea of conscience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Sexual ethics and the influence on ethical thought of developments in religious beliefs.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200" b="0" i="0" u="none" strike="noStrike" dirty="0">
                        <a:solidFill>
                          <a:srgbClr val="222222"/>
                        </a:solidFill>
                        <a:effectLst/>
                        <a:latin typeface="Helvetica Neue" panose="02000503000000020004" pitchFamily="2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b="1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Developments in Christian Thought. (Mr </a:t>
                      </a:r>
                      <a:r>
                        <a:rPr lang="en-GB" sz="12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Dettmer</a:t>
                      </a:r>
                      <a:r>
                        <a:rPr lang="en-GB" sz="1200" b="1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Human nature and the original sin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Death and afterlife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The person of Jesus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Moral practices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Pluralism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Liberation theology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Gender theology</a:t>
                      </a:r>
                      <a:endParaRPr lang="en-GB" sz="1200" b="0" i="0" u="none" strike="noStrike" noProof="0" dirty="0">
                        <a:solidFill>
                          <a:srgbClr val="222222"/>
                        </a:solidFill>
                        <a:effectLst/>
                        <a:latin typeface="Helvetica Neue" panose="02000503000000020004" pitchFamily="2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rgbClr val="222222"/>
                          </a:solidFill>
                          <a:effectLst/>
                          <a:latin typeface="Helvetica Neue" panose="02000503000000020004" pitchFamily="2"/>
                        </a:rPr>
                        <a:t>Challenges to religious belief</a:t>
                      </a:r>
                      <a:endParaRPr lang="en-GB" sz="1200" b="0" i="0" u="none" strike="noStrike" dirty="0">
                        <a:solidFill>
                          <a:srgbClr val="222222"/>
                        </a:solidFill>
                        <a:effectLst/>
                        <a:latin typeface="Helvetica Neue" panose="02000503000000020004" pitchFamily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Required Books: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Developments in Christian Thought for OCR</a:t>
                      </a:r>
                      <a:r>
                        <a:rPr lang="en-GB" noProof="0" dirty="0"/>
                        <a:t>; Brown, Dennis, Greggs, Ann.  ISBN9781509532360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b="1" noProof="0" dirty="0"/>
                        <a:t>Hodder A level Religious Studies:  Philosophy of Religion</a:t>
                      </a:r>
                      <a:r>
                        <a:rPr lang="en-GB" noProof="0" dirty="0"/>
                        <a:t>; Waterfield, </a:t>
                      </a:r>
                      <a:r>
                        <a:rPr lang="en-GB" noProof="0" dirty="0" err="1"/>
                        <a:t>Juliaan</a:t>
                      </a:r>
                      <a:r>
                        <a:rPr lang="en-GB" noProof="0" dirty="0"/>
                        <a:t>, et al; ISBN 9781510479937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b="1" noProof="0" dirty="0"/>
                        <a:t>Hodder A level Religious Studies:  Religion and Ethics</a:t>
                      </a:r>
                      <a:r>
                        <a:rPr lang="en-GB" noProof="0" dirty="0"/>
                        <a:t>; Waterfield, Julian et al, ISBN 9781510479951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2143125" y="886896"/>
            <a:ext cx="4523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u="sng" dirty="0"/>
              <a:t>At a </a:t>
            </a:r>
            <a:r>
              <a:rPr lang="es-ES_tradnl" sz="2200" b="1" u="sng" dirty="0" err="1"/>
              <a:t>glance</a:t>
            </a:r>
            <a:r>
              <a:rPr lang="es-ES_tradnl" sz="2200" b="1" u="sng" dirty="0"/>
              <a:t> </a:t>
            </a:r>
            <a:r>
              <a:rPr lang="es-ES_tradnl" sz="2200" b="1" u="sng" dirty="0" err="1"/>
              <a:t>guide</a:t>
            </a:r>
            <a:r>
              <a:rPr lang="es-ES_tradnl" sz="2200" b="1" u="sng" dirty="0"/>
              <a:t> </a:t>
            </a:r>
            <a:r>
              <a:rPr lang="en-GB" sz="2200" b="1" u="sng" dirty="0"/>
              <a:t>Religious Studies </a:t>
            </a:r>
          </a:p>
          <a:p>
            <a:pPr algn="ctr"/>
            <a:r>
              <a:rPr lang="es-ES_tradnl" sz="2200" b="1" u="sng" dirty="0"/>
              <a:t>A </a:t>
            </a:r>
            <a:r>
              <a:rPr lang="es-ES_tradnl" sz="2200" b="1" u="sng" dirty="0" err="1"/>
              <a:t>Level</a:t>
            </a:r>
            <a:r>
              <a:rPr lang="es-ES_tradnl" sz="22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5F4482D9-8F74-4A3E-AE87-C6959B074D4D}"/>
</file>

<file path=customXml/itemProps2.xml><?xml version="1.0" encoding="utf-8"?>
<ds:datastoreItem xmlns:ds="http://schemas.openxmlformats.org/officeDocument/2006/customXml" ds:itemID="{8856273C-DA92-4557-AA2A-6A383F0BD15A}"/>
</file>

<file path=customXml/itemProps3.xml><?xml version="1.0" encoding="utf-8"?>
<ds:datastoreItem xmlns:ds="http://schemas.openxmlformats.org/officeDocument/2006/customXml" ds:itemID="{30C0A412-848E-4C1D-8662-722C763CE8CC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242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M Dettmer ATS</cp:lastModifiedBy>
  <cp:revision>3</cp:revision>
  <dcterms:created xsi:type="dcterms:W3CDTF">2024-06-12T15:44:57Z</dcterms:created>
  <dcterms:modified xsi:type="dcterms:W3CDTF">2024-06-26T14:33:45Z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