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4" r:id="rId4"/>
    <p:sldMasterId id="2147483826" r:id="rId5"/>
  </p:sldMasterIdLst>
  <p:sldIdLst>
    <p:sldId id="259" r:id="rId6"/>
    <p:sldId id="256" r:id="rId7"/>
    <p:sldId id="257" r:id="rId8"/>
    <p:sldId id="265" r:id="rId9"/>
    <p:sldId id="258" r:id="rId10"/>
    <p:sldId id="263" r:id="rId11"/>
    <p:sldId id="264" r:id="rId12"/>
    <p:sldId id="260" r:id="rId13"/>
    <p:sldId id="268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9CC83-C721-47BE-88AB-6263A9C0FE6C}" v="177" dt="2021-01-17T20:21:1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08"/>
  </p:normalViewPr>
  <p:slideViewPr>
    <p:cSldViewPr snapToGrid="0" snapToObjects="1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i Haralambous" userId="S::phara96489@arthurterry.bham.sch.uk::aa7a6bb4-c66b-490c-8b46-e08721703631" providerId="AD" clId="Web-{8F29CC83-C721-47BE-88AB-6263A9C0FE6C}"/>
    <pc:docChg chg="modSld">
      <pc:chgData name="Peri Haralambous" userId="S::phara96489@arthurterry.bham.sch.uk::aa7a6bb4-c66b-490c-8b46-e08721703631" providerId="AD" clId="Web-{8F29CC83-C721-47BE-88AB-6263A9C0FE6C}" dt="2021-01-17T20:21:15.779" v="149" actId="1076"/>
      <pc:docMkLst>
        <pc:docMk/>
      </pc:docMkLst>
      <pc:sldChg chg="addSp delSp modSp">
        <pc:chgData name="Peri Haralambous" userId="S::phara96489@arthurterry.bham.sch.uk::aa7a6bb4-c66b-490c-8b46-e08721703631" providerId="AD" clId="Web-{8F29CC83-C721-47BE-88AB-6263A9C0FE6C}" dt="2021-01-17T20:03:36.903" v="126" actId="1076"/>
        <pc:sldMkLst>
          <pc:docMk/>
          <pc:sldMk cId="1369639132" sldId="256"/>
        </pc:sldMkLst>
        <pc:spChg chg="add del mod">
          <ac:chgData name="Peri Haralambous" userId="S::phara96489@arthurterry.bham.sch.uk::aa7a6bb4-c66b-490c-8b46-e08721703631" providerId="AD" clId="Web-{8F29CC83-C721-47BE-88AB-6263A9C0FE6C}" dt="2021-01-17T19:57:50.128" v="91"/>
          <ac:spMkLst>
            <pc:docMk/>
            <pc:sldMk cId="1369639132" sldId="256"/>
            <ac:spMk id="2" creationId="{6728B9CE-BCAA-41AC-A3E1-CC2B79C98217}"/>
          </ac:spMkLst>
        </pc:spChg>
        <pc:spChg chg="mod">
          <ac:chgData name="Peri Haralambous" userId="S::phara96489@arthurterry.bham.sch.uk::aa7a6bb4-c66b-490c-8b46-e08721703631" providerId="AD" clId="Web-{8F29CC83-C721-47BE-88AB-6263A9C0FE6C}" dt="2021-01-17T19:55:11.368" v="27" actId="1076"/>
          <ac:spMkLst>
            <pc:docMk/>
            <pc:sldMk cId="1369639132" sldId="256"/>
            <ac:spMk id="3" creationId="{4FD6E93F-8599-674E-BD1C-74DDBC5A6F00}"/>
          </ac:spMkLst>
        </pc:spChg>
        <pc:spChg chg="add del mod">
          <ac:chgData name="Peri Haralambous" userId="S::phara96489@arthurterry.bham.sch.uk::aa7a6bb4-c66b-490c-8b46-e08721703631" providerId="AD" clId="Web-{8F29CC83-C721-47BE-88AB-6263A9C0FE6C}" dt="2021-01-17T19:58:27.097" v="98"/>
          <ac:spMkLst>
            <pc:docMk/>
            <pc:sldMk cId="1369639132" sldId="256"/>
            <ac:spMk id="4" creationId="{D866C97A-0BA4-468B-9ACF-6BC7583CDC83}"/>
          </ac:spMkLst>
        </pc:spChg>
        <pc:picChg chg="add mod">
          <ac:chgData name="Peri Haralambous" userId="S::phara96489@arthurterry.bham.sch.uk::aa7a6bb4-c66b-490c-8b46-e08721703631" providerId="AD" clId="Web-{8F29CC83-C721-47BE-88AB-6263A9C0FE6C}" dt="2021-01-17T20:02:28.605" v="121" actId="1076"/>
          <ac:picMkLst>
            <pc:docMk/>
            <pc:sldMk cId="1369639132" sldId="256"/>
            <ac:picMk id="5" creationId="{D5EDF618-D626-4FF3-9508-3CD17D5B9205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02:21.557" v="117" actId="14100"/>
          <ac:picMkLst>
            <pc:docMk/>
            <pc:sldMk cId="1369639132" sldId="256"/>
            <ac:picMk id="7" creationId="{BB25F9D0-A858-4163-8885-70F28DE6C2E5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02:14.010" v="114" actId="14100"/>
          <ac:picMkLst>
            <pc:docMk/>
            <pc:sldMk cId="1369639132" sldId="256"/>
            <ac:picMk id="8" creationId="{CE429107-90B7-45BF-A8E2-1B2157601EAA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03:36.903" v="126" actId="1076"/>
          <ac:picMkLst>
            <pc:docMk/>
            <pc:sldMk cId="1369639132" sldId="256"/>
            <ac:picMk id="9" creationId="{84645484-AEBC-491C-AC8A-BA0C2457A786}"/>
          </ac:picMkLst>
        </pc:picChg>
        <pc:picChg chg="add del mod">
          <ac:chgData name="Peri Haralambous" userId="S::phara96489@arthurterry.bham.sch.uk::aa7a6bb4-c66b-490c-8b46-e08721703631" providerId="AD" clId="Web-{8F29CC83-C721-47BE-88AB-6263A9C0FE6C}" dt="2021-01-17T20:03:35.481" v="125"/>
          <ac:picMkLst>
            <pc:docMk/>
            <pc:sldMk cId="1369639132" sldId="256"/>
            <ac:picMk id="10" creationId="{D4AA974C-4B60-48D1-9066-30A69E3B1B08}"/>
          </ac:picMkLst>
        </pc:picChg>
      </pc:sldChg>
      <pc:sldChg chg="addSp modSp">
        <pc:chgData name="Peri Haralambous" userId="S::phara96489@arthurterry.bham.sch.uk::aa7a6bb4-c66b-490c-8b46-e08721703631" providerId="AD" clId="Web-{8F29CC83-C721-47BE-88AB-6263A9C0FE6C}" dt="2021-01-17T20:11:49.952" v="137" actId="1076"/>
        <pc:sldMkLst>
          <pc:docMk/>
          <pc:sldMk cId="3593985630" sldId="257"/>
        </pc:sldMkLst>
        <pc:spChg chg="mod">
          <ac:chgData name="Peri Haralambous" userId="S::phara96489@arthurterry.bham.sch.uk::aa7a6bb4-c66b-490c-8b46-e08721703631" providerId="AD" clId="Web-{8F29CC83-C721-47BE-88AB-6263A9C0FE6C}" dt="2021-01-17T19:56:26.995" v="88" actId="1076"/>
          <ac:spMkLst>
            <pc:docMk/>
            <pc:sldMk cId="3593985630" sldId="257"/>
            <ac:spMk id="5" creationId="{5715A5BC-0D04-E14E-804A-B85FF65B85EC}"/>
          </ac:spMkLst>
        </pc:spChg>
        <pc:picChg chg="add mod">
          <ac:chgData name="Peri Haralambous" userId="S::phara96489@arthurterry.bham.sch.uk::aa7a6bb4-c66b-490c-8b46-e08721703631" providerId="AD" clId="Web-{8F29CC83-C721-47BE-88AB-6263A9C0FE6C}" dt="2021-01-17T20:04:03.591" v="129" actId="14100"/>
          <ac:picMkLst>
            <pc:docMk/>
            <pc:sldMk cId="3593985630" sldId="257"/>
            <ac:picMk id="2" creationId="{A767FE8E-0232-4D85-90BC-F88796C9F36B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11:49.952" v="137" actId="1076"/>
          <ac:picMkLst>
            <pc:docMk/>
            <pc:sldMk cId="3593985630" sldId="257"/>
            <ac:picMk id="3" creationId="{8A163268-8B4B-4D07-82AC-A3B23FC76801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11:44.389" v="136" actId="1076"/>
          <ac:picMkLst>
            <pc:docMk/>
            <pc:sldMk cId="3593985630" sldId="257"/>
            <ac:picMk id="4" creationId="{FA27CE1B-5307-405C-8A3D-4B994D2BB4F3}"/>
          </ac:picMkLst>
        </pc:picChg>
      </pc:sldChg>
      <pc:sldChg chg="addSp modSp">
        <pc:chgData name="Peri Haralambous" userId="S::phara96489@arthurterry.bham.sch.uk::aa7a6bb4-c66b-490c-8b46-e08721703631" providerId="AD" clId="Web-{8F29CC83-C721-47BE-88AB-6263A9C0FE6C}" dt="2021-01-17T20:21:15.779" v="149" actId="1076"/>
        <pc:sldMkLst>
          <pc:docMk/>
          <pc:sldMk cId="231638487" sldId="258"/>
        </pc:sldMkLst>
        <pc:picChg chg="add mod">
          <ac:chgData name="Peri Haralambous" userId="S::phara96489@arthurterry.bham.sch.uk::aa7a6bb4-c66b-490c-8b46-e08721703631" providerId="AD" clId="Web-{8F29CC83-C721-47BE-88AB-6263A9C0FE6C}" dt="2021-01-17T20:17:43.242" v="142" actId="14100"/>
          <ac:picMkLst>
            <pc:docMk/>
            <pc:sldMk cId="231638487" sldId="258"/>
            <ac:picMk id="3" creationId="{90B90E3B-FA24-42D8-AB8D-2984D583A8F9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17:39.508" v="140" actId="1076"/>
          <ac:picMkLst>
            <pc:docMk/>
            <pc:sldMk cId="231638487" sldId="258"/>
            <ac:picMk id="5" creationId="{3DEF3077-000E-4B23-BD0F-8AF68054DB3B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20:04.934" v="145" actId="14100"/>
          <ac:picMkLst>
            <pc:docMk/>
            <pc:sldMk cId="231638487" sldId="258"/>
            <ac:picMk id="6" creationId="{F9B346B4-7465-4838-822D-3A5D08E50C60}"/>
          </ac:picMkLst>
        </pc:picChg>
        <pc:picChg chg="add mod">
          <ac:chgData name="Peri Haralambous" userId="S::phara96489@arthurterry.bham.sch.uk::aa7a6bb4-c66b-490c-8b46-e08721703631" providerId="AD" clId="Web-{8F29CC83-C721-47BE-88AB-6263A9C0FE6C}" dt="2021-01-17T20:21:15.779" v="149" actId="1076"/>
          <ac:picMkLst>
            <pc:docMk/>
            <pc:sldMk cId="231638487" sldId="258"/>
            <ac:picMk id="7" creationId="{E822CED1-8ACD-402A-A017-088D783ED2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9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4CF8-05B1-4BC9-AABD-074B8F967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F7A8F-5203-4DCB-BE89-BD99362AB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B45D-E6FD-47BD-9FFD-537851DC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D032-7E86-4CDE-B4AA-9F0D72CE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A228-1165-4372-888F-323AFD8B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900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0217-62D7-430A-A7FE-CE70EF2F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1AED-D91D-433C-B00A-6881429D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D562-7233-4E52-AB8F-3FDAD63A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BFCC-B409-48E6-BD26-4FF95B62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58BEB-03CD-403B-A79C-287DF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6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4BB71-7B00-495D-B03D-66D6632B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85357-E1FF-4350-9304-5F200F60B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3265C-600E-477F-AC62-30D3D07C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7EFA7-0429-44ED-B3A4-2DEEEDA6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E177E-5D8B-4D04-BBFF-B242661D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57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179A-85C5-48A9-AC1C-9EA371B4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D249D-DE17-43F1-9C91-28E0CF96A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5B916-90E9-4E89-8857-01755DF7C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10E8E-A61E-44A2-BADB-4A18BBFD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FCFD6-F019-4DAE-9420-75A2B4CC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74753-EBA8-4ED0-8CB9-F51A3BCA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47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A66A-8895-41B6-A3BE-4765F66E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70C29-518B-4B4B-9058-A732BA343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C5E0E-94DB-4FFE-907C-434A52414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1B796-D4D3-4535-A987-02BA5EB2D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DE12A-9964-456D-A1D2-D26D0860D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8C780-2644-4426-B118-D929C8C7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C732F-8F7A-43A0-9347-F4D09CF9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3B141-8DAA-4C71-A94C-CBC945A6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43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0EEE-9CD1-4410-AD57-322B18C6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FB24F-35FB-4FA9-9CAF-BA71643B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77DF4-F751-41CE-A81E-55E53E22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2E045-5D28-4B41-93E6-725E8FAD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60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A6051-BD8E-4BBF-9E45-2EC82BBD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AD234-89CB-450E-B532-49095DB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FDEED-66A7-4344-9FAA-BEB3572B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02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B8AB5-B721-4E5B-BE5B-7F704245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3F333-70C7-4D05-ADB8-23881D76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69F32-2847-4818-89FD-6A080C19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13CDE-72A7-413C-A858-79F9381B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948FA-0933-4828-B52E-9ACCC144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9AB11-F822-4AF9-94F6-50F1F6DA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5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2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9DD2-FB75-4A65-8D14-F66CBC5A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941CF-EF9E-4142-9B94-6FF8A4364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9F0DB-93D2-4615-9214-62AA104B7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522F2-915F-42ED-B644-B38DA34F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3ADF0-9C7E-4543-9D00-ACF3AE6D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456E3-A386-4B65-8FD3-8D89457E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57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FFCE-7A01-43D0-B9B6-57D71033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48D9E-91FE-4415-974A-E960A81D6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381-DF0D-4B07-9EE6-8EDBA251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401A4-C59D-44F0-A352-25BEB168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C447-2064-41CB-B8EA-79313400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65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59E42-0C24-4C2F-88E0-2DA259624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C0169-400E-4BF8-816F-3D47E7D95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1ADDF-7A5D-452B-8C8F-47EC737D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277CD-90CD-4B76-8750-89B249DC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D3BE3-5F71-45EF-901C-71FE0570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4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3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6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1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8DB6AC-22C3-004F-874B-15E7CF7CC3A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B5074B3-3A46-784C-856C-1F35120A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6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0982AE-E254-43DF-BCEB-D9C6DE88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2FE15-E002-4F0F-8474-815DDC66E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BBDE-4B28-4C45-9A29-3D52197C6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9B08F-5B70-4034-A512-E79CD6F0717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DD3C0-21F2-4BF0-98EA-B787BDF41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3D9B-3742-441E-8890-CFD2453EF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8BB63-2FF9-4464-8003-BE3DE251D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82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hyperlink" Target="https://forms.office.com/Pages/ResponsePage.aspx?id=onNUZMViq0uKbYN8DZZYfJT0AofSYllLgAOO-CaMcI5URFBFWThPTDRZNktOSjZRNjhOQkxZSlQ1Ny4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www.annafreud.org/on-my-mind/self-care/spending-time-with-friends/" TargetMode="External"/><Relationship Id="rId3" Type="http://schemas.openxmlformats.org/officeDocument/2006/relationships/audio" Target="../media/media2.m4a"/><Relationship Id="rId7" Type="http://schemas.openxmlformats.org/officeDocument/2006/relationships/hyperlink" Target="https://www.arthurterry.bham.sch.uk/well-being/" TargetMode="External"/><Relationship Id="rId12" Type="http://schemas.openxmlformats.org/officeDocument/2006/relationships/hyperlink" Target="https://www.annafreud.org/on-my-mind/self-care/writing-things-down/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hyperlink" Target="https://www.annafreud.org/on-my-mind/self-care/be-kind-to-yourself/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mentalhealth.org.uk/podcasts-and-videos/mindfulness-10-minute-practice-exercise" TargetMode="Externa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nafreud.org/on-my-mind/self-care/dance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annafreud.org/on-my-mind/self-care/physical-exercise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annafreud.org/on-my-mind/self-care/relaxation-techniques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hyperlink" Target="https://www.annafreud.org/on-my-mind/self-care/time-away-from-technolog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hyperlink" Target="https://www.annafreud.org/selfcar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hyperlink" Target="https://www.arthurterry.bham.sch.uk/well-bein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tect-eu.mimecast.com/s/7J4vCNxEgS0JxDPT4_6SA/" TargetMode="External"/><Relationship Id="rId3" Type="http://schemas.openxmlformats.org/officeDocument/2006/relationships/slideLayout" Target="../slideLayouts/slideLayout13.xml"/><Relationship Id="rId7" Type="http://schemas.openxmlformats.org/officeDocument/2006/relationships/hyperlink" Target="mailto:askbeam@childrenssociety.org.uk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11" Type="http://schemas.openxmlformats.org/officeDocument/2006/relationships/hyperlink" Target="https://www.arthurterry.bham.sch.uk/well-being/wellbeing/student-support-services-sss/" TargetMode="External"/><Relationship Id="rId5" Type="http://schemas.openxmlformats.org/officeDocument/2006/relationships/hyperlink" Target="https://www.nhs.uk/oneyou/every-mind-matters/anxiety/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hyperlink" Target="https://www.myh.org.uk/helpl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F4370-ACBD-4243-A8DB-0F3878428AA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9" b="5574"/>
          <a:stretch/>
        </p:blipFill>
        <p:spPr bwMode="auto">
          <a:xfrm>
            <a:off x="9291388" y="100648"/>
            <a:ext cx="2675991" cy="2393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FD6E93F-8599-674E-BD1C-74DDBC5A6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647" y="1514597"/>
            <a:ext cx="8175666" cy="766495"/>
          </a:xfrm>
        </p:spPr>
        <p:txBody>
          <a:bodyPr>
            <a:noAutofit/>
          </a:bodyPr>
          <a:lstStyle/>
          <a:p>
            <a:pPr algn="ctr"/>
            <a:r>
              <a:rPr lang="en-US" sz="6600" u="sng" dirty="0" smtClean="0"/>
              <a:t>Give back to yourself</a:t>
            </a:r>
            <a:endParaRPr lang="en-US" sz="6600" u="sng" dirty="0"/>
          </a:p>
        </p:txBody>
      </p:sp>
      <p:sp>
        <p:nvSpPr>
          <p:cNvPr id="3" name="Rectangle 2"/>
          <p:cNvSpPr/>
          <p:nvPr/>
        </p:nvSpPr>
        <p:spPr>
          <a:xfrm>
            <a:off x="1597891" y="318905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</a:rPr>
              <a:t>There is strong connection between your physical </a:t>
            </a:r>
            <a:r>
              <a:rPr lang="en-GB" sz="2400" dirty="0" smtClean="0">
                <a:solidFill>
                  <a:srgbClr val="000000"/>
                </a:solidFill>
              </a:rPr>
              <a:t>wellbeing </a:t>
            </a:r>
            <a:r>
              <a:rPr lang="en-GB" sz="2400" dirty="0">
                <a:solidFill>
                  <a:srgbClr val="000000"/>
                </a:solidFill>
              </a:rPr>
              <a:t>and your mental </a:t>
            </a:r>
            <a:r>
              <a:rPr lang="en-GB" sz="2400" dirty="0" smtClean="0">
                <a:solidFill>
                  <a:srgbClr val="000000"/>
                </a:solidFill>
              </a:rPr>
              <a:t>wellbeing</a:t>
            </a:r>
          </a:p>
          <a:p>
            <a:pPr algn="ctr"/>
            <a:endParaRPr lang="en-GB" sz="2400" dirty="0">
              <a:solidFill>
                <a:srgbClr val="000000"/>
              </a:solidFill>
            </a:endParaRPr>
          </a:p>
          <a:p>
            <a:pPr algn="ctr"/>
            <a:r>
              <a:rPr lang="en-GB" sz="2400" dirty="0">
                <a:solidFill>
                  <a:srgbClr val="000000"/>
                </a:solidFill>
              </a:rPr>
              <a:t>Whilst we are in lockdown, there are several ways to help you maintain both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65"/>
    </mc:Choice>
    <mc:Fallback xmlns="">
      <p:transition spd="slow" advTm="5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time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608945" y="186820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forms.office.com/Pages/ResponsePage.aspx?id=onNUZMViq0uKbYN8DZZYfJT0AofSYllLgAOO-CaMcI5URFBFWThPTDRZNktOSjZRNjhOQkxZSlQ1Ny4u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72" y="3103957"/>
            <a:ext cx="3043382" cy="30433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6"/>
    </mc:Choice>
    <mc:Fallback xmlns="">
      <p:transition spd="slow" advTm="2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D6E93F-8599-674E-BD1C-74DDBC5A6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810" y="140270"/>
            <a:ext cx="8175666" cy="76649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6600" u="sng" dirty="0">
                <a:solidFill>
                  <a:srgbClr val="0070C0"/>
                </a:solidFill>
              </a:rPr>
              <a:t>Give back to your mental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283D3-B99F-C64F-8530-991F8D976065}"/>
              </a:ext>
            </a:extLst>
          </p:cNvPr>
          <p:cNvSpPr txBox="1"/>
          <p:nvPr/>
        </p:nvSpPr>
        <p:spPr>
          <a:xfrm>
            <a:off x="9343698" y="1384535"/>
            <a:ext cx="28483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Top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yourself a routine, structure your day, so you can work efficiently, don’t overload yourself with too much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Make sure you give yourself a break and a lunch time to unwind and refresh your mind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Try and get some fresh air if you can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5EDF618-D626-4FF3-9508-3CD17D5B9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323" y="1275971"/>
            <a:ext cx="2420151" cy="2519043"/>
          </a:xfrm>
          <a:prstGeom prst="rect">
            <a:avLst/>
          </a:prstGeom>
        </p:spPr>
      </p:pic>
      <p:pic>
        <p:nvPicPr>
          <p:cNvPr id="9" name="Picture 9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84645484-AEBC-491C-AC8A-BA0C2457A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449" y="140270"/>
            <a:ext cx="1302578" cy="868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211669"/>
            <a:ext cx="117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Wellbeing </a:t>
            </a:r>
            <a:r>
              <a:rPr lang="en-US" b="1" dirty="0" smtClean="0"/>
              <a:t>journal </a:t>
            </a:r>
            <a:r>
              <a:rPr lang="en-US" dirty="0" smtClean="0"/>
              <a:t>– download on the student </a:t>
            </a:r>
            <a:r>
              <a:rPr lang="en-US" b="1" dirty="0" smtClean="0"/>
              <a:t>virtual </a:t>
            </a:r>
            <a:r>
              <a:rPr lang="en-US" b="1" dirty="0"/>
              <a:t>wellbeing board </a:t>
            </a:r>
            <a:r>
              <a:rPr lang="en-US" b="1" dirty="0">
                <a:hlinkClick r:id="rId7"/>
              </a:rPr>
              <a:t>https://www.arthurterry.bham.sch.uk/well-being</a:t>
            </a:r>
            <a:r>
              <a:rPr lang="en-US" b="1" dirty="0" smtClean="0">
                <a:hlinkClick r:id="rId7"/>
              </a:rPr>
              <a:t>/</a:t>
            </a:r>
            <a:endParaRPr lang="en-US" b="1" dirty="0" smtClean="0"/>
          </a:p>
          <a:p>
            <a:r>
              <a:rPr lang="en-US" b="1" dirty="0" smtClean="0"/>
              <a:t> 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730" y="3854091"/>
            <a:ext cx="1876714" cy="22985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06765"/>
            <a:ext cx="8913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Mindfulness</a:t>
            </a:r>
            <a:r>
              <a:rPr lang="en-GB" dirty="0" smtClean="0"/>
              <a:t> - </a:t>
            </a:r>
            <a:r>
              <a:rPr lang="en-GB" dirty="0" smtClean="0">
                <a:solidFill>
                  <a:srgbClr val="FF0000"/>
                </a:solidFill>
                <a:hlinkClick r:id="rId9"/>
              </a:rPr>
              <a:t>https</a:t>
            </a:r>
            <a:r>
              <a:rPr lang="en-GB" dirty="0">
                <a:solidFill>
                  <a:srgbClr val="FF0000"/>
                </a:solidFill>
                <a:hlinkClick r:id="rId9"/>
              </a:rPr>
              <a:t>://</a:t>
            </a:r>
            <a:r>
              <a:rPr lang="en-GB" dirty="0" smtClean="0">
                <a:solidFill>
                  <a:srgbClr val="FF0000"/>
                </a:solidFill>
                <a:hlinkClick r:id="rId9"/>
              </a:rPr>
              <a:t>www.mentalhealth.org.uk/podcasts-and-videos/mindfulness-10-minute-practice-exercise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583" y="1603435"/>
            <a:ext cx="6425760" cy="42985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36743" y="2442701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11"/>
              </a:rPr>
              <a:t>Click here</a:t>
            </a:r>
            <a:endParaRPr lang="en-GB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4317414" y="4078064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12"/>
              </a:rPr>
              <a:t>Click here</a:t>
            </a:r>
            <a:endParaRPr lang="en-GB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5135441" y="5594169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13"/>
              </a:rPr>
              <a:t>Click here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39272" y="5312546"/>
            <a:ext cx="241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Make sure you stick to lockdown rules though!</a:t>
            </a:r>
            <a:endParaRPr lang="en-GB" sz="1600" b="1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6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52"/>
    </mc:Choice>
    <mc:Fallback xmlns="">
      <p:transition spd="slow" advTm="11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0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15A5BC-0D04-E14E-804A-B85FF65B85EC}"/>
              </a:ext>
            </a:extLst>
          </p:cNvPr>
          <p:cNvSpPr txBox="1"/>
          <p:nvPr/>
        </p:nvSpPr>
        <p:spPr>
          <a:xfrm>
            <a:off x="1191492" y="-76904"/>
            <a:ext cx="111663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u="sng" dirty="0">
                <a:solidFill>
                  <a:schemeClr val="accent1">
                    <a:lumMod val="75000"/>
                  </a:schemeClr>
                </a:solidFill>
              </a:rPr>
              <a:t>Give back to your physical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F2F8B-3DCF-B74C-AB83-F61F1E10F2DE}"/>
              </a:ext>
            </a:extLst>
          </p:cNvPr>
          <p:cNvSpPr txBox="1"/>
          <p:nvPr/>
        </p:nvSpPr>
        <p:spPr>
          <a:xfrm>
            <a:off x="157655" y="1061545"/>
            <a:ext cx="31636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Top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Try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not to sit in the same place all day, try to move around and take a stretch in your breaks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Maintain healthy eating and ensure you’re still drinking plenty of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If possible go on a walk or just go outside to gain some fresh air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6" descr="Company name&#10;&#10;Description automatically generated">
            <a:extLst>
              <a:ext uri="{FF2B5EF4-FFF2-40B4-BE49-F238E27FC236}">
                <a16:creationId xmlns:a16="http://schemas.microsoft.com/office/drawing/2014/main" id="{FA27CE1B-5307-405C-8A3D-4B994D2B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697" y="846426"/>
            <a:ext cx="3566983" cy="35669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F05751-81E1-4882-9773-FD41CFE9B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147" y="1126200"/>
            <a:ext cx="3918396" cy="2748631"/>
          </a:xfrm>
        </p:spPr>
        <p:txBody>
          <a:bodyPr anchor="ctr">
            <a:noAutofit/>
          </a:bodyPr>
          <a:lstStyle/>
          <a:p>
            <a:pPr marL="0" indent="0">
              <a:buClr>
                <a:srgbClr val="08D3F0"/>
              </a:buClr>
              <a:buNone/>
            </a:pPr>
            <a:r>
              <a:rPr lang="en-GB" sz="1800" b="0" i="0" dirty="0">
                <a:effectLst/>
                <a:latin typeface="Roboto"/>
              </a:rPr>
              <a:t>Water is probably one of the most essential components for our bodies and brains to operate at 100%.  </a:t>
            </a:r>
            <a:endParaRPr lang="en-GB" sz="1800" b="0" i="0" dirty="0" smtClean="0">
              <a:effectLst/>
              <a:latin typeface="Roboto"/>
            </a:endParaRPr>
          </a:p>
          <a:p>
            <a:pPr marL="0" indent="0">
              <a:buClr>
                <a:srgbClr val="08D3F0"/>
              </a:buClr>
              <a:buNone/>
            </a:pPr>
            <a:r>
              <a:rPr lang="en-GB" sz="1800" b="0" i="0" dirty="0" smtClean="0">
                <a:effectLst/>
                <a:latin typeface="Roboto"/>
              </a:rPr>
              <a:t>Many </a:t>
            </a:r>
            <a:r>
              <a:rPr lang="en-GB" sz="1800" b="0" i="0" dirty="0">
                <a:effectLst/>
                <a:latin typeface="Roboto"/>
              </a:rPr>
              <a:t>of us fail to drink enough water in a day. You are not alone in that.  </a:t>
            </a:r>
            <a:endParaRPr lang="en-GB" sz="1800" b="0" i="0" dirty="0" smtClean="0">
              <a:effectLst/>
              <a:latin typeface="Roboto"/>
            </a:endParaRPr>
          </a:p>
          <a:p>
            <a:pPr marL="0" indent="0">
              <a:buClr>
                <a:srgbClr val="08D3F0"/>
              </a:buClr>
              <a:buNone/>
            </a:pPr>
            <a:r>
              <a:rPr lang="en-GB" sz="1800" b="0" i="0" dirty="0" smtClean="0">
                <a:effectLst/>
                <a:latin typeface="Roboto"/>
              </a:rPr>
              <a:t>Apps </a:t>
            </a:r>
            <a:r>
              <a:rPr lang="en-GB" sz="1800" b="0" i="0" dirty="0">
                <a:effectLst/>
                <a:latin typeface="Roboto"/>
              </a:rPr>
              <a:t>have been designed for you to track how much water you have drunk.  There are even water bottles with an alarm to remind you to drink! </a:t>
            </a:r>
            <a:endParaRPr lang="en-GB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382B57-D0F1-41F3-B28B-90266579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697" y="4506933"/>
            <a:ext cx="7824448" cy="8298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Did you know water can help you regulate stress and worry?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6684" y="5144635"/>
            <a:ext cx="78557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It’s simple: you increase your brain’s temperature and get rid of toxins and dead cells. It also</a:t>
            </a:r>
            <a:r>
              <a:rPr lang="en-US" sz="1600" b="1" dirty="0">
                <a:solidFill>
                  <a:srgbClr val="000000"/>
                </a:solidFill>
              </a:rPr>
              <a:t> helps balance all your brain chemicals, like a “mental restart”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6684" y="5888544"/>
            <a:ext cx="78557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But, stay hydrated. Take small sips throughout the day.</a:t>
            </a:r>
            <a:r>
              <a:rPr lang="en-US" sz="1600" dirty="0">
                <a:solidFill>
                  <a:srgbClr val="000000"/>
                </a:solidFill>
              </a:rPr>
              <a:t> This way, your cells will stay active and find a good balance. This balance will </a:t>
            </a:r>
            <a:r>
              <a:rPr lang="en-US" sz="1600" b="1" dirty="0">
                <a:solidFill>
                  <a:srgbClr val="000000"/>
                </a:solidFill>
              </a:rPr>
              <a:t>also help regulate your stress and worry!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88"/>
    </mc:Choice>
    <mc:Fallback xmlns="">
      <p:transition spd="slow" advTm="6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39730"/>
          <a:stretch/>
        </p:blipFill>
        <p:spPr>
          <a:xfrm>
            <a:off x="0" y="969242"/>
            <a:ext cx="5704434" cy="464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0308"/>
          <a:stretch/>
        </p:blipFill>
        <p:spPr>
          <a:xfrm>
            <a:off x="5809571" y="1544748"/>
            <a:ext cx="5930806" cy="3181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5A5BC-0D04-E14E-804A-B85FF65B85EC}"/>
              </a:ext>
            </a:extLst>
          </p:cNvPr>
          <p:cNvSpPr txBox="1"/>
          <p:nvPr/>
        </p:nvSpPr>
        <p:spPr>
          <a:xfrm>
            <a:off x="1191492" y="-76904"/>
            <a:ext cx="111663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u="sng" dirty="0">
                <a:solidFill>
                  <a:schemeClr val="accent1">
                    <a:lumMod val="75000"/>
                  </a:schemeClr>
                </a:solidFill>
              </a:rPr>
              <a:t>Give back to your physical health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8205" y="3379742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6"/>
              </a:rPr>
              <a:t>Click here</a:t>
            </a:r>
            <a:endParaRPr lang="en-GB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9475813" y="2501653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7"/>
              </a:rPr>
              <a:t>Click here</a:t>
            </a:r>
            <a:endParaRPr lang="en-GB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9341917" y="4238001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8"/>
              </a:rPr>
              <a:t>Click here</a:t>
            </a:r>
            <a:endParaRPr lang="en-GB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3313359" y="5047680"/>
            <a:ext cx="2634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hlinkClick r:id="rId9"/>
              </a:rPr>
              <a:t>Click here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4645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5"/>
    </mc:Choice>
    <mc:Fallback xmlns="">
      <p:transition spd="slow" advTm="4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AC2D-1CD2-7648-9EB0-5EA77C23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345" y="217981"/>
            <a:ext cx="10515600" cy="822544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</a:rPr>
              <a:t>   </a:t>
            </a:r>
            <a:r>
              <a:rPr lang="en-US" sz="6000" u="sng" dirty="0">
                <a:solidFill>
                  <a:srgbClr val="0070C0"/>
                </a:solidFill>
              </a:rPr>
              <a:t>Organisation/ School Work </a:t>
            </a:r>
            <a:endParaRPr lang="en-US" sz="6600" u="sng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C0FF4-4221-C949-ADE4-1A0DD9A93DE3}"/>
              </a:ext>
            </a:extLst>
          </p:cNvPr>
          <p:cNvSpPr txBox="1"/>
          <p:nvPr/>
        </p:nvSpPr>
        <p:spPr>
          <a:xfrm>
            <a:off x="95987" y="1040525"/>
            <a:ext cx="31479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Top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Allow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yourself enough time to wake up in the morning and get ready for the day ahead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Collect all you work, exercise books or any necessary work that you know you may need within your lessons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Perhaps create a checklist to tell you what tasks you have left to do 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Keep your workspace tidy, create yourself a clean working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038" b="57407"/>
          <a:stretch/>
        </p:blipFill>
        <p:spPr>
          <a:xfrm>
            <a:off x="3755569" y="1424341"/>
            <a:ext cx="7152575" cy="4049755"/>
          </a:xfrm>
          <a:prstGeom prst="rect">
            <a:avLst/>
          </a:prstGeom>
        </p:spPr>
      </p:pic>
      <p:pic>
        <p:nvPicPr>
          <p:cNvPr id="8" name="Picture 3" descr="Text&#10;&#10;Description automatically generated">
            <a:extLst>
              <a:ext uri="{FF2B5EF4-FFF2-40B4-BE49-F238E27FC236}">
                <a16:creationId xmlns:a16="http://schemas.microsoft.com/office/drawing/2014/main" id="{8A163268-8B4B-4D07-82AC-A3B23FC76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357" y="4981612"/>
            <a:ext cx="3556686" cy="175259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6"/>
    </mc:Choice>
    <mc:Fallback xmlns="">
      <p:transition spd="slow" advTm="5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326" y="1123837"/>
            <a:ext cx="2947482" cy="4601183"/>
          </a:xfrm>
        </p:spPr>
        <p:txBody>
          <a:bodyPr/>
          <a:lstStyle/>
          <a:p>
            <a:r>
              <a:rPr lang="en-US" dirty="0" smtClean="0"/>
              <a:t>Better posture during your lessons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736E02-ED72-4FEF-8E4F-2CCF5172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22" y="188776"/>
            <a:ext cx="462359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76A95-C5A8-429D-B875-8E0C1594A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565" y="91180"/>
            <a:ext cx="4752367" cy="3669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40410-837B-4EA4-863D-25A79F0D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565" y="3665254"/>
            <a:ext cx="4241461" cy="3274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41FC3-643E-4345-9964-ED19BEC11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9033" y="3734399"/>
            <a:ext cx="4055520" cy="31366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7"/>
    </mc:Choice>
    <mc:Fallback xmlns="">
      <p:transition spd="slow" advTm="4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90 self-care strategies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734406" y="477506"/>
            <a:ext cx="3656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https://www.annafreud.org/selfcare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97" y="1123837"/>
            <a:ext cx="7067550" cy="5248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1"/>
    </mc:Choice>
    <mc:Fallback xmlns="">
      <p:transition spd="slow" advTm="2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2453874"/>
            <a:ext cx="2947482" cy="4601183"/>
          </a:xfrm>
        </p:spPr>
        <p:txBody>
          <a:bodyPr>
            <a:normAutofit fontScale="90000"/>
          </a:bodyPr>
          <a:lstStyle/>
          <a:p>
            <a:r>
              <a:rPr lang="en-US" dirty="0"/>
              <a:t>Add a little more happiness this month by following this </a:t>
            </a:r>
            <a:r>
              <a:rPr lang="en-US" b="1" i="1" dirty="0"/>
              <a:t>‘Happier </a:t>
            </a:r>
            <a:r>
              <a:rPr lang="en-US" b="1" i="1" dirty="0" smtClean="0"/>
              <a:t>January’ </a:t>
            </a:r>
            <a:r>
              <a:rPr lang="en-US" dirty="0" smtClean="0"/>
              <a:t>daily calendar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chemeClr val="bg1"/>
                </a:solidFill>
              </a:rPr>
              <a:t>Download </a:t>
            </a:r>
            <a:r>
              <a:rPr lang="en-US" sz="2200" dirty="0">
                <a:solidFill>
                  <a:schemeClr val="bg1"/>
                </a:solidFill>
              </a:rPr>
              <a:t>on the student </a:t>
            </a:r>
            <a:r>
              <a:rPr lang="en-US" sz="2200" b="1" dirty="0">
                <a:solidFill>
                  <a:schemeClr val="bg1"/>
                </a:solidFill>
              </a:rPr>
              <a:t>virtual wellbeing board </a:t>
            </a:r>
            <a:r>
              <a:rPr lang="en-US" sz="2200" b="1" dirty="0">
                <a:solidFill>
                  <a:schemeClr val="tx1"/>
                </a:solidFill>
                <a:hlinkClick r:id="rId4"/>
              </a:rPr>
              <a:t>https://www.arthurterry.bham.sch.uk/well-being</a:t>
            </a:r>
            <a:r>
              <a:rPr lang="en-US" sz="2200" b="1" dirty="0" smtClean="0">
                <a:solidFill>
                  <a:schemeClr val="tx1"/>
                </a:solidFill>
                <a:hlinkClick r:id="rId4"/>
              </a:rPr>
              <a:t>/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DB9E0-968C-464E-B460-93C6D39E7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319" y="664078"/>
            <a:ext cx="7879426" cy="55206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5"/>
    </mc:Choice>
    <mc:Fallback xmlns="">
      <p:transition spd="slow" advTm="2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A61897-9026-964C-84E2-420F4DFD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8" y="3067932"/>
            <a:ext cx="2311400" cy="142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AA2B7-E37C-0245-B4DE-568AE8E0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10" y="1320517"/>
            <a:ext cx="10515600" cy="971918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Useful Organisations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4D7F6-333D-4682-8024-E2F98E43FEFD}"/>
              </a:ext>
            </a:extLst>
          </p:cNvPr>
          <p:cNvSpPr/>
          <p:nvPr/>
        </p:nvSpPr>
        <p:spPr>
          <a:xfrm>
            <a:off x="6926764" y="238759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CAF1E-2833-5D40-98A0-0300828D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2" y="2023093"/>
            <a:ext cx="6096725" cy="483144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https://www.nhs.uk/oneyou/every-mind-matters/anxiety/</a:t>
            </a:r>
            <a:endParaRPr lang="en-GB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760EC3-D434-694D-945A-EA492B5A4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14" y="3800446"/>
            <a:ext cx="4291349" cy="27670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C299CF-E04F-CC4D-BA9E-2B97D29AA2A3}"/>
              </a:ext>
            </a:extLst>
          </p:cNvPr>
          <p:cNvSpPr/>
          <p:nvPr/>
        </p:nvSpPr>
        <p:spPr>
          <a:xfrm>
            <a:off x="6483297" y="2398330"/>
            <a:ext cx="56224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Pause is here for you, if you are under 25 and have a Birmingham GP.  We offer a non-judgemental listening ear, self-help strategies plus skills for managing difficult situations and feelings. We are open 10am-6pm, seven days a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Drop us an email on 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askbeam@childrenssociety.org.uk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or call 0207 8414470 and we will arrange for one of our friendly team to call you 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 more info check out 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https://www.forwardthinkingbirmingham.org.uk/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18BF61-3A14-4D4F-862D-BDAA2FF45DFF}"/>
              </a:ext>
            </a:extLst>
          </p:cNvPr>
          <p:cNvSpPr/>
          <p:nvPr/>
        </p:nvSpPr>
        <p:spPr>
          <a:xfrm>
            <a:off x="553975" y="3144050"/>
            <a:ext cx="334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https://www.myh.org.uk/helpline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13F75-0ED4-FA44-9378-938B9A205B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1686" y="2921926"/>
            <a:ext cx="1127591" cy="797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741" y="190466"/>
            <a:ext cx="1187796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If you need support you can contact your tutor, teacher or Student Support services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801090" y="692042"/>
            <a:ext cx="9472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https://www.arthurterry.bham.sch.uk/well-being/wellbeing/student-support-services-sss</a:t>
            </a:r>
            <a:r>
              <a:rPr lang="en-GB" dirty="0" smtClean="0">
                <a:hlinkClick r:id="rId11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2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24"/>
    </mc:Choice>
    <mc:Fallback>
      <p:transition spd="slow" advTm="2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15.6|32.6|0.9|11.4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D4322249D59C48A17EE7A3360F0A75" ma:contentTypeVersion="6" ma:contentTypeDescription="Create a new document." ma:contentTypeScope="" ma:versionID="c2f5630d0d48cc314ad45eb83122adb8">
  <xsd:schema xmlns:xsd="http://www.w3.org/2001/XMLSchema" xmlns:xs="http://www.w3.org/2001/XMLSchema" xmlns:p="http://schemas.microsoft.com/office/2006/metadata/properties" xmlns:ns2="b6d12f24-3c91-4dcc-951a-81d69d675237" targetNamespace="http://schemas.microsoft.com/office/2006/metadata/properties" ma:root="true" ma:fieldsID="536d94bda6077116cbaebdce1b873253" ns2:_="">
    <xsd:import namespace="b6d12f24-3c91-4dcc-951a-81d69d6752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12f24-3c91-4dcc-951a-81d69d675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B0134B-6D10-49A2-AFB8-CB1996EC6BD1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6d12f24-3c91-4dcc-951a-81d69d675237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BCCC5C-F42B-4D1E-92B7-A691D9A197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9AB9D8-6EE2-40A5-986E-BF9384BB47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12f24-3c91-4dcc-951a-81d69d675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{84FA032A-7BEF-2E41-81BB-8A9D4FD19507}tf10001124</Template>
  <TotalTime>229</TotalTime>
  <Words>580</Words>
  <Application>Microsoft Office PowerPoint</Application>
  <PresentationFormat>Widescreen</PresentationFormat>
  <Paragraphs>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Corbel</vt:lpstr>
      <vt:lpstr>Roboto</vt:lpstr>
      <vt:lpstr>Wingdings 2</vt:lpstr>
      <vt:lpstr>Frame</vt:lpstr>
      <vt:lpstr>Office Theme</vt:lpstr>
      <vt:lpstr>PowerPoint Presentation</vt:lpstr>
      <vt:lpstr>PowerPoint Presentation</vt:lpstr>
      <vt:lpstr>Did you know water can help you regulate stress and worry?</vt:lpstr>
      <vt:lpstr>PowerPoint Presentation</vt:lpstr>
      <vt:lpstr>   Organisation/ School Work </vt:lpstr>
      <vt:lpstr>Better posture during your lessons</vt:lpstr>
      <vt:lpstr>90 self-care strategies</vt:lpstr>
      <vt:lpstr>Add a little more happiness this month by following this ‘Happier January’ daily calendar  Download on the student virtual wellbeing board https://www.arthurterry.bham.sch.uk/well-being/  </vt:lpstr>
      <vt:lpstr>Useful Organisations</vt:lpstr>
      <vt:lpstr>Quiz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Peri Haralambous</dc:creator>
  <cp:lastModifiedBy>Hannah Barnwell</cp:lastModifiedBy>
  <cp:revision>90</cp:revision>
  <dcterms:created xsi:type="dcterms:W3CDTF">2021-01-14T15:29:38Z</dcterms:created>
  <dcterms:modified xsi:type="dcterms:W3CDTF">2021-01-19T22:27:17Z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0x010100B7D4322249D59C48A17EE7A3360F0A75</vt:lpwstr>
  </property>
</Properties>
</file>