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6" r:id="rId3"/>
    <p:sldId id="267" r:id="rId4"/>
    <p:sldId id="257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68" autoAdjust="0"/>
  </p:normalViewPr>
  <p:slideViewPr>
    <p:cSldViewPr snapToGrid="0">
      <p:cViewPr varScale="1">
        <p:scale>
          <a:sx n="73" d="100"/>
          <a:sy n="73" d="100"/>
        </p:scale>
        <p:origin x="107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51458-6ED9-4264-A849-EE0302EE1DA2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298CD-6EDC-4A6A-A518-0C8A6042F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24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Highlight where students can get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30C6EE-D6BE-4CEC-B8A9-F1B14E403A0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45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599E-BEC5-4652-8750-D8B60B10A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D8F65-ED58-4EEA-9E6E-41067B273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AEDBD-7A94-401C-AFC3-511973C3B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A60C-BF54-4DE7-91B5-6AC117692410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719FD-2691-4801-93D1-5464D7CC5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7C9DB-E27A-43BC-B899-AB65E418D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699-3B0B-471C-BAAE-438653A7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4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F9EF0-A1FF-4AFC-B80D-10A2DAE6A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B9A329-566B-4C8F-8DB1-53DC447C5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0D9EA-B314-45DE-A3F8-DFB5DA11B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A60C-BF54-4DE7-91B5-6AC117692410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AD7D4-26F0-42BB-8322-BE1BEFC5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1F137-6529-4926-B793-EB6565F42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699-3B0B-471C-BAAE-438653A7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44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D5E217-95AA-4113-8907-17F25C907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546D2-F271-44B1-B301-8B079FB4C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265D5-AEF9-411C-9D6E-C4039DF98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A60C-BF54-4DE7-91B5-6AC117692410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7CD59-854F-44EC-8ABC-CC6A6ED82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3B6FE-156F-41A0-923B-9FB3E515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699-3B0B-471C-BAAE-438653A7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35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E0FCF-70C5-4B2E-8C3E-A066D3B3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BE656-473C-4787-ADB3-3878FCE38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66289-55DB-4B1B-BC79-DE11FEB22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A60C-BF54-4DE7-91B5-6AC117692410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816D1-5F66-47D2-82CB-9A99D845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0C8C7-EF10-4BBA-948B-A9C94E549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699-3B0B-471C-BAAE-438653A7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64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0DC3A-0D0E-4741-A749-D3136522C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86C40-5394-4AE8-8DF3-BB7FDBD50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4177C-5415-4321-AF1B-07E6DC8E2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A60C-BF54-4DE7-91B5-6AC117692410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C09B4-04D1-4F00-BFB5-BAD14A25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13972-30E4-4A41-9AC2-EE1EDDF9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699-3B0B-471C-BAAE-438653A7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39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D1355-761E-440E-95F5-70AF0A413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329C2-06CF-4061-ABF3-BAB3A38D3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76A1C-62BE-4409-B65A-4FE446563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93416-D0B9-42D0-BEB4-792CDCCCA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A60C-BF54-4DE7-91B5-6AC117692410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B7D8B-24C6-4ADE-A316-35A5AD0B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CE7EB-11E5-4994-B7A4-6FA504F0D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699-3B0B-471C-BAAE-438653A7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90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41961-7720-4BB6-B3E9-E544AB5B7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86371-71BD-4C88-AF00-533DD89E8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F4010-0BED-4684-84FD-B5145B560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3DA29-094B-4FDE-A7FD-FE1CDAD3D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CF55F-7FD5-41BE-B9F5-499F4792D8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942347-1775-48C5-B9C3-8C21A2231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A60C-BF54-4DE7-91B5-6AC117692410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FA6CEC-B72D-414A-8A36-98026A4C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E342C1-3531-41F4-B210-4B6409F05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699-3B0B-471C-BAAE-438653A7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44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5AC8F-6508-4173-B5A9-F28FB818D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EFF583-0E5E-466B-B273-5C794BAE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A60C-BF54-4DE7-91B5-6AC117692410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809A7-1B16-4BB1-BCFB-AF352583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2F66F-5C4E-4621-B290-CD7712B4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699-3B0B-471C-BAAE-438653A7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61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807B99-1059-420F-A0BA-7F08E749B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A60C-BF54-4DE7-91B5-6AC117692410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7593E-2FFC-426C-AA53-599DF675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8070C-EFD0-47CA-B7C2-9A0FD994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699-3B0B-471C-BAAE-438653A7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91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B2229-FDAE-4504-893E-AA4E0F037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6292B-A43A-42AB-8D76-7837CC1F9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72E61-E08B-4A22-A450-90446B4D8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6E308-F389-4522-BB57-060DE8088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A60C-BF54-4DE7-91B5-6AC117692410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C53E1-164A-4788-BB38-DCACECB0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E1C33C-1F52-477D-AFED-95F76707D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699-3B0B-471C-BAAE-438653A7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80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153DC-C876-4AB2-BC0F-CAC3C16A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FDB649-7DC3-4984-9294-89E0AAAD6E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D5B95-1CE6-459D-8140-7C80E1678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AEC37-F634-4872-8866-E7E1CC9AE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A60C-BF54-4DE7-91B5-6AC117692410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FD5FA-9976-4BD4-8312-AA1EDB4E4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A99B4-EC76-4806-AA8D-F9DF172E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699-3B0B-471C-BAAE-438653A7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36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4C221F-EDC5-4777-9B77-4BBD73E87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9CA46-99A0-40D1-A2AE-7DDF13097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E2D62-4882-4323-841C-C005B0161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FA60C-BF54-4DE7-91B5-6AC117692410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75BA2-4612-4A35-82CD-6241595B9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F205C-6C6A-46E2-A640-C9ED1F6F2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72699-3B0B-471C-BAAE-438653A7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36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charity.co.uk/wellbeing-article/active-5-ways-wellbeing/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indcharity.co.uk/wellbeing-article/giving-5-ways-wellbeing/" TargetMode="External"/><Relationship Id="rId5" Type="http://schemas.openxmlformats.org/officeDocument/2006/relationships/hyperlink" Target="https://www.mindcharity.co.uk/wellbeing-article/keep-learning-5-ways-wellbeing/" TargetMode="External"/><Relationship Id="rId4" Type="http://schemas.openxmlformats.org/officeDocument/2006/relationships/hyperlink" Target="https://www.mindcharity.co.uk/wellbeing-article/connectin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nd.org.uk/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hyperlink" Target="https://youngminds.org.uk/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orwardthinkingbirmingham.org.uk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www.kooth.com/" TargetMode="External"/><Relationship Id="rId10" Type="http://schemas.openxmlformats.org/officeDocument/2006/relationships/hyperlink" Target="https://www.themix.org.uk/" TargetMode="External"/><Relationship Id="rId4" Type="http://schemas.openxmlformats.org/officeDocument/2006/relationships/hyperlink" Target="https://www.arthurterry.bham.sch.uk/well-being/wellbeing/student-support-services-sss/" TargetMode="External"/><Relationship Id="rId9" Type="http://schemas.openxmlformats.org/officeDocument/2006/relationships/hyperlink" Target="https://www.childline.org.uk/" TargetMode="External"/><Relationship Id="rId14" Type="http://schemas.openxmlformats.org/officeDocument/2006/relationships/hyperlink" Target="https://www.arthurterry.bham.sch.uk/well-be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ake Notice | North face logo, The north face logo, Retail logos">
            <a:extLst>
              <a:ext uri="{FF2B5EF4-FFF2-40B4-BE49-F238E27FC236}">
                <a16:creationId xmlns:a16="http://schemas.microsoft.com/office/drawing/2014/main" id="{F56C0DB1-DF47-4CE6-9834-EA0B86193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" r="5662" b="1"/>
          <a:stretch/>
        </p:blipFill>
        <p:spPr bwMode="auto">
          <a:xfrm>
            <a:off x="20" y="10"/>
            <a:ext cx="69928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40BBD9-2A81-420B-88B7-B69D4C283C14}"/>
              </a:ext>
            </a:extLst>
          </p:cNvPr>
          <p:cNvSpPr txBox="1"/>
          <p:nvPr/>
        </p:nvSpPr>
        <p:spPr>
          <a:xfrm>
            <a:off x="7084650" y="1384917"/>
            <a:ext cx="480254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b="0" i="1" dirty="0">
              <a:solidFill>
                <a:srgbClr val="222222"/>
              </a:solidFill>
              <a:effectLst/>
              <a:latin typeface="Tahoma" panose="020B0604030504040204" pitchFamily="34" charset="0"/>
            </a:endParaRPr>
          </a:p>
          <a:p>
            <a:endParaRPr lang="en-GB" i="1" dirty="0">
              <a:solidFill>
                <a:srgbClr val="222222"/>
              </a:solidFill>
              <a:latin typeface="Tahoma" panose="020B0604030504040204" pitchFamily="34" charset="0"/>
            </a:endParaRPr>
          </a:p>
          <a:p>
            <a:r>
              <a:rPr lang="en-GB" b="1" i="1" dirty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What does it mean? </a:t>
            </a:r>
          </a:p>
          <a:p>
            <a:endParaRPr lang="en-GB" b="0" i="1" dirty="0">
              <a:solidFill>
                <a:srgbClr val="222222"/>
              </a:solidFill>
              <a:effectLst/>
              <a:latin typeface="Tahoma" panose="020B0604030504040204" pitchFamily="34" charset="0"/>
            </a:endParaRPr>
          </a:p>
          <a:p>
            <a:r>
              <a:rPr lang="en-GB" b="1" i="1" dirty="0">
                <a:solidFill>
                  <a:srgbClr val="222222"/>
                </a:solidFill>
                <a:latin typeface="Tahoma" panose="020B0604030504040204" pitchFamily="34" charset="0"/>
              </a:rPr>
              <a:t>T</a:t>
            </a:r>
            <a:r>
              <a:rPr lang="en-GB" b="1" i="1" dirty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aking Notice </a:t>
            </a:r>
            <a:r>
              <a:rPr lang="en-GB" b="0" i="0" dirty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means actively bringing our mind’s attention and interest to the world around us and ourselves; what is going on externally to us and what is happening within us. </a:t>
            </a:r>
          </a:p>
          <a:p>
            <a:endParaRPr lang="en-GB" dirty="0">
              <a:solidFill>
                <a:srgbClr val="222222"/>
              </a:solidFill>
              <a:latin typeface="Tahoma" panose="020B0604030504040204" pitchFamily="34" charset="0"/>
            </a:endParaRPr>
          </a:p>
          <a:p>
            <a:endParaRPr lang="en-GB" dirty="0">
              <a:solidFill>
                <a:srgbClr val="222222"/>
              </a:solidFill>
              <a:latin typeface="Tahoma" panose="020B0604030504040204" pitchFamily="34" charset="0"/>
            </a:endParaRPr>
          </a:p>
          <a:p>
            <a:r>
              <a:rPr lang="en-GB" b="0" i="0" dirty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It means savouring the moment whether you’re </a:t>
            </a:r>
            <a:r>
              <a:rPr lang="en-GB" b="1" i="1" u="sng" dirty="0">
                <a:solidFill>
                  <a:srgbClr val="003377"/>
                </a:solidFill>
                <a:effectLst/>
                <a:latin typeface="Tahoma" panose="020B0604030504040204" pitchFamily="34" charset="0"/>
                <a:hlinkClick r:id="rId3"/>
              </a:rPr>
              <a:t>being active</a:t>
            </a:r>
            <a:r>
              <a:rPr lang="en-GB" b="0" i="0" dirty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, </a:t>
            </a:r>
            <a:r>
              <a:rPr lang="en-GB" b="1" i="1" u="sng" dirty="0">
                <a:solidFill>
                  <a:srgbClr val="003377"/>
                </a:solidFill>
                <a:effectLst/>
                <a:latin typeface="Tahoma" panose="020B0604030504040204" pitchFamily="34" charset="0"/>
                <a:hlinkClick r:id="rId4"/>
              </a:rPr>
              <a:t>connecting with a friend</a:t>
            </a:r>
            <a:r>
              <a:rPr lang="en-GB" b="0" i="0" dirty="0">
                <a:solidFill>
                  <a:srgbClr val="003377"/>
                </a:solidFill>
                <a:effectLst/>
                <a:latin typeface="Tahoma" panose="020B0604030504040204" pitchFamily="34" charset="0"/>
              </a:rPr>
              <a:t>,</a:t>
            </a:r>
            <a:r>
              <a:rPr lang="en-GB" b="0" i="0" dirty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GB" b="1" i="1" u="sng" dirty="0">
                <a:solidFill>
                  <a:srgbClr val="033579"/>
                </a:solidFill>
                <a:effectLst/>
                <a:latin typeface="Tahoma" panose="020B0604030504040204" pitchFamily="34" charset="0"/>
                <a:hlinkClick r:id="rId5"/>
              </a:rPr>
              <a:t>learning a new skill</a:t>
            </a:r>
            <a:r>
              <a:rPr lang="en-GB" b="0" i="0" dirty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, or </a:t>
            </a:r>
            <a:r>
              <a:rPr lang="en-GB" b="1" i="1" u="sng" dirty="0">
                <a:solidFill>
                  <a:srgbClr val="003377"/>
                </a:solidFill>
                <a:effectLst/>
                <a:latin typeface="Tahoma" panose="020B0604030504040204" pitchFamily="34" charset="0"/>
                <a:hlinkClick r:id="rId6"/>
              </a:rPr>
              <a:t>giving to others..</a:t>
            </a:r>
            <a:endParaRPr lang="en-GB" dirty="0"/>
          </a:p>
        </p:txBody>
      </p:sp>
      <p:pic>
        <p:nvPicPr>
          <p:cNvPr id="10" name="Picture 2" descr="Wellbeing Support | St Ignatius Catholic Primary School">
            <a:extLst>
              <a:ext uri="{FF2B5EF4-FFF2-40B4-BE49-F238E27FC236}">
                <a16:creationId xmlns:a16="http://schemas.microsoft.com/office/drawing/2014/main" id="{10D57F69-7717-40B4-BC68-23E480FB8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3" b="33741"/>
          <a:stretch/>
        </p:blipFill>
        <p:spPr bwMode="auto">
          <a:xfrm>
            <a:off x="10220317" y="73425"/>
            <a:ext cx="1905000" cy="90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F13AE2D-3FC3-4AFB-966A-776867DEE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7818" y="159150"/>
            <a:ext cx="463061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2800" dirty="0"/>
              <a:t>This half term the pillar of wellbeing is…</a:t>
            </a:r>
            <a:r>
              <a:rPr lang="en-GB" sz="2800" b="1" dirty="0"/>
              <a:t>Taking Notice</a:t>
            </a:r>
          </a:p>
        </p:txBody>
      </p:sp>
    </p:spTree>
    <p:extLst>
      <p:ext uri="{BB962C8B-B14F-4D97-AF65-F5344CB8AC3E}">
        <p14:creationId xmlns:p14="http://schemas.microsoft.com/office/powerpoint/2010/main" val="59663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89A163F-8821-4EA2-B295-9626D3305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105" y="1749132"/>
            <a:ext cx="2885790" cy="37354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036628-0371-4A6A-BFD5-2FB4CAF3F2D7}"/>
              </a:ext>
            </a:extLst>
          </p:cNvPr>
          <p:cNvSpPr txBox="1"/>
          <p:nvPr/>
        </p:nvSpPr>
        <p:spPr>
          <a:xfrm>
            <a:off x="7538894" y="3886200"/>
            <a:ext cx="4759575" cy="1778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b="1" dirty="0">
                <a:solidFill>
                  <a:srgbClr val="003377"/>
                </a:solidFill>
                <a:effectLst/>
              </a:rPr>
              <a:t>Self awareness</a:t>
            </a:r>
            <a:endParaRPr lang="en-GB" b="0" dirty="0">
              <a:solidFill>
                <a:srgbClr val="222222"/>
              </a:solidFill>
              <a:effectLst/>
            </a:endParaRPr>
          </a:p>
          <a:p>
            <a:pPr algn="l" fontAlgn="base"/>
            <a:r>
              <a:rPr lang="en-GB" b="0" dirty="0">
                <a:solidFill>
                  <a:srgbClr val="222222"/>
                </a:solidFill>
                <a:effectLst/>
              </a:rPr>
              <a:t>Developing a better connection to ourselves, awareness  of our needs, values and interests, we can begin to self-regulate our behaviours which is thought to be important for our wellbeing and mental health.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CC07F9-7D2E-4CE4-A084-A5355780D516}"/>
              </a:ext>
            </a:extLst>
          </p:cNvPr>
          <p:cNvSpPr txBox="1"/>
          <p:nvPr/>
        </p:nvSpPr>
        <p:spPr>
          <a:xfrm>
            <a:off x="7753350" y="2290939"/>
            <a:ext cx="4140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/>
              <a:t>Reminding people to ‘take notice’ can strengthen and broaden awareness.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C7964D-7589-4090-B58F-F3319ADCDC9C}"/>
              </a:ext>
            </a:extLst>
          </p:cNvPr>
          <p:cNvSpPr txBox="1"/>
          <p:nvPr/>
        </p:nvSpPr>
        <p:spPr>
          <a:xfrm>
            <a:off x="3564786" y="1183024"/>
            <a:ext cx="7596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/>
              <a:t>Life can be very busy with little time to stop and reflect.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D414BE-B5CF-4267-9A42-076F9BD14995}"/>
              </a:ext>
            </a:extLst>
          </p:cNvPr>
          <p:cNvSpPr txBox="1"/>
          <p:nvPr/>
        </p:nvSpPr>
        <p:spPr>
          <a:xfrm>
            <a:off x="198005" y="2257613"/>
            <a:ext cx="44551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/>
              <a:t>Studies have shown that when people are aware of what is taking place in the present it directly enhances well-being.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0417F7-73FC-4D20-A85C-081298D7DE3A}"/>
              </a:ext>
            </a:extLst>
          </p:cNvPr>
          <p:cNvSpPr txBox="1"/>
          <p:nvPr/>
        </p:nvSpPr>
        <p:spPr>
          <a:xfrm>
            <a:off x="198005" y="4407995"/>
            <a:ext cx="41072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003377"/>
                </a:solidFill>
                <a:effectLst/>
              </a:rPr>
              <a:t>Reduces worry, anxiety and depression</a:t>
            </a:r>
            <a:endParaRPr lang="en-GB" b="0" dirty="0">
              <a:solidFill>
                <a:srgbClr val="222222"/>
              </a:solidFill>
              <a:effectLst/>
            </a:endParaRPr>
          </a:p>
          <a:p>
            <a:pPr>
              <a:defRPr/>
            </a:pPr>
            <a:r>
              <a:rPr lang="en-GB" dirty="0"/>
              <a:t>People worry less about the future and what has happened in the past and can see what really matters, allowing them to make positive choices.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DE5D9F-4D21-4B77-9630-F184EBF7547F}"/>
              </a:ext>
            </a:extLst>
          </p:cNvPr>
          <p:cNvSpPr txBox="1"/>
          <p:nvPr/>
        </p:nvSpPr>
        <p:spPr>
          <a:xfrm>
            <a:off x="1317211" y="191934"/>
            <a:ext cx="10431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Modern Love" panose="04090805081005020601" pitchFamily="82" charset="0"/>
              </a:rPr>
              <a:t>How does Taking Notice help improve wellbeing?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DDF91E-6449-4C8E-95FB-4763EEB1CC72}"/>
              </a:ext>
            </a:extLst>
          </p:cNvPr>
          <p:cNvSpPr txBox="1"/>
          <p:nvPr/>
        </p:nvSpPr>
        <p:spPr>
          <a:xfrm>
            <a:off x="1292429" y="100707"/>
            <a:ext cx="10354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odern Love" panose="04090805081005020601" pitchFamily="82" charset="0"/>
              </a:rPr>
              <a:t>What did you </a:t>
            </a:r>
            <a:r>
              <a:rPr lang="en-GB" sz="2800" b="1" dirty="0">
                <a:latin typeface="Modern Love" panose="04090805081005020601" pitchFamily="82" charset="0"/>
              </a:rPr>
              <a:t>Take Notice</a:t>
            </a:r>
            <a:r>
              <a:rPr lang="en-GB" sz="2800" dirty="0">
                <a:latin typeface="Modern Love" panose="04090805081005020601" pitchFamily="82" charset="0"/>
              </a:rPr>
              <a:t> of during the Easter holiday break?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4C894D-8E19-4B58-85A4-FCC3DB7C7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1062824"/>
            <a:ext cx="2857500" cy="160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752EBB-E83E-4CFE-9231-3DAABAD5311A}"/>
              </a:ext>
            </a:extLst>
          </p:cNvPr>
          <p:cNvSpPr txBox="1"/>
          <p:nvPr/>
        </p:nvSpPr>
        <p:spPr>
          <a:xfrm>
            <a:off x="5448635" y="2709057"/>
            <a:ext cx="3616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did you notice in the news?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did it make you feel?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9C4606-C309-417B-AD3A-E468CBAC78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710"/>
          <a:stretch/>
        </p:blipFill>
        <p:spPr>
          <a:xfrm>
            <a:off x="95586" y="734686"/>
            <a:ext cx="4010025" cy="13824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2BC08B-E0B7-4025-B7FF-28B43E18B5E1}"/>
              </a:ext>
            </a:extLst>
          </p:cNvPr>
          <p:cNvSpPr txBox="1"/>
          <p:nvPr/>
        </p:nvSpPr>
        <p:spPr>
          <a:xfrm>
            <a:off x="88389" y="2155060"/>
            <a:ext cx="4543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did you notice when some restrictions were lifted?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did you feel?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did things for you and others change?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behaviours/attitudes did you notice in yourself and others?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A81B7A-33E4-4665-9F06-5AD18EAF4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125" y="2581275"/>
            <a:ext cx="1747151" cy="21218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57877D-31A7-443F-A4B7-C30F004199EA}"/>
              </a:ext>
            </a:extLst>
          </p:cNvPr>
          <p:cNvSpPr txBox="1"/>
          <p:nvPr/>
        </p:nvSpPr>
        <p:spPr>
          <a:xfrm>
            <a:off x="8096250" y="4806717"/>
            <a:ext cx="41049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was your experience of revision for exams?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Did you stop and try some mindfulness or other techniques to calm and re-focus?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Did you notice a positive difference?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BED7CE-FB99-49D6-8E8D-7FF315268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969" y="3909386"/>
            <a:ext cx="3849688" cy="18478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30B4AB-7D72-4291-BBC6-8FFA8E1472B9}"/>
              </a:ext>
            </a:extLst>
          </p:cNvPr>
          <p:cNvSpPr txBox="1"/>
          <p:nvPr/>
        </p:nvSpPr>
        <p:spPr>
          <a:xfrm>
            <a:off x="2084211" y="5867995"/>
            <a:ext cx="5758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Did you take more notice of your surroundings?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Was there anything that you appreciated more or noticed makes you more positive/happy?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E2EC02-3010-48E5-B64D-5F8CC0C5AD28}"/>
              </a:ext>
            </a:extLst>
          </p:cNvPr>
          <p:cNvSpPr txBox="1"/>
          <p:nvPr/>
        </p:nvSpPr>
        <p:spPr>
          <a:xfrm>
            <a:off x="8924926" y="885825"/>
            <a:ext cx="28575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Discuss in your tutor groups your choice of relevant questions below</a:t>
            </a:r>
          </a:p>
        </p:txBody>
      </p:sp>
    </p:spTree>
    <p:extLst>
      <p:ext uri="{BB962C8B-B14F-4D97-AF65-F5344CB8AC3E}">
        <p14:creationId xmlns:p14="http://schemas.microsoft.com/office/powerpoint/2010/main" val="34311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5A423-0AE6-4057-9D5C-276C70FFE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65125"/>
            <a:ext cx="8953500" cy="2025650"/>
          </a:xfrm>
        </p:spPr>
        <p:txBody>
          <a:bodyPr/>
          <a:lstStyle/>
          <a:p>
            <a:r>
              <a:rPr lang="en-GB" dirty="0"/>
              <a:t>One way to Take Notice is </a:t>
            </a:r>
            <a:r>
              <a:rPr lang="en-GB" b="1" dirty="0"/>
              <a:t>Mindfulness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077835-D58D-413F-BF86-F5883A9124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175" y="148630"/>
            <a:ext cx="2619375" cy="2110946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912D30-C05F-4337-BAB1-B89E24D1DCA9}"/>
              </a:ext>
            </a:extLst>
          </p:cNvPr>
          <p:cNvSpPr txBox="1"/>
          <p:nvPr/>
        </p:nvSpPr>
        <p:spPr>
          <a:xfrm>
            <a:off x="342469" y="4467226"/>
            <a:ext cx="11544731" cy="1847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Thank you for taking part in the Mindfulness Minutes week before Easter.</a:t>
            </a:r>
          </a:p>
          <a:p>
            <a:endParaRPr lang="en-GB" sz="2800" dirty="0"/>
          </a:p>
          <a:p>
            <a:r>
              <a:rPr lang="en-GB" sz="2800" b="1" dirty="0"/>
              <a:t>Please take 2 minutes at home to complete the Mindfulness reflection survey assigned on G4S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BCC155-064B-49F2-A298-5F3042FB5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575" y="2644675"/>
            <a:ext cx="4514850" cy="156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38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CB2209-633C-47EE-BCEF-8876D756A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274" y="423"/>
            <a:ext cx="5160198" cy="11443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6ADDF0-8BB5-41F8-A9D3-79F4F400B7D3}"/>
              </a:ext>
            </a:extLst>
          </p:cNvPr>
          <p:cNvSpPr txBox="1"/>
          <p:nvPr/>
        </p:nvSpPr>
        <p:spPr>
          <a:xfrm>
            <a:off x="64072" y="5427296"/>
            <a:ext cx="3298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https://www.arthurterry.bham.sch.uk/well-being/wellbeing/student-support-services-sss/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56E58-35DD-43D1-A6C5-8258B06F5E84}"/>
              </a:ext>
            </a:extLst>
          </p:cNvPr>
          <p:cNvSpPr txBox="1"/>
          <p:nvPr/>
        </p:nvSpPr>
        <p:spPr>
          <a:xfrm>
            <a:off x="56461" y="4420414"/>
            <a:ext cx="3410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</a:t>
            </a:r>
            <a:r>
              <a:rPr lang="en-GB" b="1" dirty="0"/>
              <a:t>request to speak to someone in SSS</a:t>
            </a:r>
            <a:r>
              <a:rPr lang="en-GB" dirty="0"/>
              <a:t> through the wellbeing website too at: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8A13BD6C-9F4A-45D6-8E0A-5C54D5EBBC34}"/>
              </a:ext>
            </a:extLst>
          </p:cNvPr>
          <p:cNvSpPr txBox="1"/>
          <p:nvPr/>
        </p:nvSpPr>
        <p:spPr>
          <a:xfrm>
            <a:off x="4405970" y="3485896"/>
            <a:ext cx="5897834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33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ts val="2133"/>
              </a:lnSpc>
            </a:pPr>
            <a:r>
              <a:rPr lang="en-US" b="1" dirty="0">
                <a:solidFill>
                  <a:srgbClr val="000000"/>
                </a:solidFill>
              </a:rPr>
              <a:t>Websites &amp; apps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  <a:p>
            <a:pPr>
              <a:lnSpc>
                <a:spcPts val="2133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ts val="2133"/>
              </a:lnSpc>
            </a:pPr>
            <a:r>
              <a:rPr lang="en-US" b="1" dirty="0">
                <a:solidFill>
                  <a:srgbClr val="000000"/>
                </a:solidFill>
              </a:rPr>
              <a:t>KOOTH - </a:t>
            </a:r>
            <a:r>
              <a:rPr lang="en-US" b="1" dirty="0">
                <a:solidFill>
                  <a:srgbClr val="000000"/>
                </a:solidFill>
                <a:hlinkClick r:id="rId5"/>
              </a:rPr>
              <a:t>https://www.kooth.com/</a:t>
            </a:r>
            <a:endParaRPr lang="en-US" b="1" dirty="0">
              <a:solidFill>
                <a:srgbClr val="000000"/>
              </a:solidFill>
            </a:endParaRPr>
          </a:p>
          <a:p>
            <a:pPr>
              <a:lnSpc>
                <a:spcPts val="2133"/>
              </a:lnSpc>
            </a:pPr>
            <a:r>
              <a:rPr lang="en-US" b="1" dirty="0">
                <a:solidFill>
                  <a:srgbClr val="000000"/>
                </a:solidFill>
              </a:rPr>
              <a:t>Forward Thinking </a:t>
            </a: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https://www.forwardthinkingbirmingham.org.uk/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ts val="2133"/>
              </a:lnSpc>
            </a:pPr>
            <a:r>
              <a:rPr lang="en-US" b="1" dirty="0">
                <a:solidFill>
                  <a:srgbClr val="000000"/>
                </a:solidFill>
              </a:rPr>
              <a:t>Young minds </a:t>
            </a:r>
            <a:r>
              <a:rPr lang="en-US" dirty="0">
                <a:solidFill>
                  <a:srgbClr val="000000"/>
                </a:solidFill>
              </a:rPr>
              <a:t>- </a:t>
            </a:r>
            <a:r>
              <a:rPr lang="en-US" dirty="0">
                <a:solidFill>
                  <a:srgbClr val="000000"/>
                </a:solidFill>
                <a:hlinkClick r:id="rId7"/>
              </a:rPr>
              <a:t>https://youngminds.org.uk/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ts val="2133"/>
              </a:lnSpc>
            </a:pPr>
            <a:r>
              <a:rPr lang="en-US" b="1" dirty="0">
                <a:solidFill>
                  <a:srgbClr val="000000"/>
                </a:solidFill>
              </a:rPr>
              <a:t>Mind</a:t>
            </a:r>
            <a:r>
              <a:rPr lang="en-US" dirty="0">
                <a:solidFill>
                  <a:srgbClr val="000000"/>
                </a:solidFill>
              </a:rPr>
              <a:t> - </a:t>
            </a:r>
            <a:r>
              <a:rPr lang="en-US" dirty="0">
                <a:solidFill>
                  <a:srgbClr val="000000"/>
                </a:solidFill>
                <a:hlinkClick r:id="rId8"/>
              </a:rPr>
              <a:t>https://www.mind.org.uk/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ts val="2133"/>
              </a:lnSpc>
            </a:pPr>
            <a:r>
              <a:rPr lang="en-US" b="1" dirty="0">
                <a:solidFill>
                  <a:srgbClr val="000000"/>
                </a:solidFill>
              </a:rPr>
              <a:t>Childline</a:t>
            </a:r>
            <a:r>
              <a:rPr lang="en-US" dirty="0">
                <a:solidFill>
                  <a:srgbClr val="000000"/>
                </a:solidFill>
              </a:rPr>
              <a:t> - </a:t>
            </a:r>
            <a:r>
              <a:rPr lang="en-US" dirty="0">
                <a:solidFill>
                  <a:srgbClr val="000000"/>
                </a:solidFill>
                <a:hlinkClick r:id="rId9"/>
              </a:rPr>
              <a:t>https://www.childline.org.uk/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ts val="2133"/>
              </a:lnSpc>
            </a:pPr>
            <a:r>
              <a:rPr lang="en-US" b="1" dirty="0">
                <a:solidFill>
                  <a:srgbClr val="000000"/>
                </a:solidFill>
              </a:rPr>
              <a:t>The Mix </a:t>
            </a:r>
            <a:r>
              <a:rPr lang="en-US" dirty="0">
                <a:solidFill>
                  <a:srgbClr val="000000"/>
                </a:solidFill>
              </a:rPr>
              <a:t>- </a:t>
            </a:r>
            <a:r>
              <a:rPr lang="en-US" dirty="0">
                <a:solidFill>
                  <a:srgbClr val="000000"/>
                </a:solidFill>
                <a:hlinkClick r:id="rId10"/>
              </a:rPr>
              <a:t>https://www.themix.org.uk/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ts val="2133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ts val="2133"/>
              </a:lnSpc>
            </a:pPr>
            <a:r>
              <a:rPr lang="en-US" b="1" dirty="0">
                <a:solidFill>
                  <a:srgbClr val="000000"/>
                </a:solidFill>
              </a:rPr>
              <a:t>Apps</a:t>
            </a:r>
            <a:r>
              <a:rPr lang="en-US" dirty="0">
                <a:solidFill>
                  <a:srgbClr val="000000"/>
                </a:solidFill>
              </a:rPr>
              <a:t>: Calm, Headspace, Ten percent happier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303CF-7ADB-4E17-806A-85815193BE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989" y="2199172"/>
            <a:ext cx="1935255" cy="1121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2632B2-85B0-49CE-A797-E5210E2053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4161" y="2120871"/>
            <a:ext cx="2298551" cy="16233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904A2F-1508-4D11-880A-2ECA03476028}"/>
              </a:ext>
            </a:extLst>
          </p:cNvPr>
          <p:cNvSpPr txBox="1"/>
          <p:nvPr/>
        </p:nvSpPr>
        <p:spPr>
          <a:xfrm>
            <a:off x="5344614" y="1759234"/>
            <a:ext cx="1869140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33"/>
              </a:lnSpc>
            </a:pPr>
            <a:r>
              <a:rPr lang="en-US" sz="1800" b="1" dirty="0">
                <a:solidFill>
                  <a:srgbClr val="000000"/>
                </a:solidFill>
                <a:latin typeface="Calibri 2"/>
              </a:rPr>
              <a:t>ONLINE SUPPORT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358C15-82EE-461A-A8A5-78A5BC3D6EE8}"/>
              </a:ext>
            </a:extLst>
          </p:cNvPr>
          <p:cNvSpPr txBox="1"/>
          <p:nvPr/>
        </p:nvSpPr>
        <p:spPr>
          <a:xfrm>
            <a:off x="228469" y="1776953"/>
            <a:ext cx="2276641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33"/>
              </a:lnSpc>
            </a:pPr>
            <a:r>
              <a:rPr lang="en-US" b="1" dirty="0">
                <a:solidFill>
                  <a:srgbClr val="000000"/>
                </a:solidFill>
                <a:latin typeface="Calibri 2"/>
              </a:rPr>
              <a:t>IN-</a:t>
            </a:r>
            <a:r>
              <a:rPr lang="en-US" sz="1800" b="1" dirty="0">
                <a:solidFill>
                  <a:srgbClr val="000000"/>
                </a:solidFill>
                <a:latin typeface="Calibri 2"/>
              </a:rPr>
              <a:t>SCHOOL SUPPORT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2DBE76-8490-45CD-852F-BAF8DEDA06C4}"/>
              </a:ext>
            </a:extLst>
          </p:cNvPr>
          <p:cNvSpPr txBox="1"/>
          <p:nvPr/>
        </p:nvSpPr>
        <p:spPr>
          <a:xfrm>
            <a:off x="9922804" y="1731350"/>
            <a:ext cx="1869140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33"/>
              </a:lnSpc>
            </a:pPr>
            <a:r>
              <a:rPr lang="en-US" sz="1800" b="1" dirty="0">
                <a:solidFill>
                  <a:srgbClr val="000000"/>
                </a:solidFill>
                <a:latin typeface="Calibri 2"/>
              </a:rPr>
              <a:t>OTHER SUPPORT</a:t>
            </a:r>
          </a:p>
        </p:txBody>
      </p:sp>
      <p:pic>
        <p:nvPicPr>
          <p:cNvPr id="7170" name="Picture 2" descr="Looking after friends and family - Dewis Wales">
            <a:extLst>
              <a:ext uri="{FF2B5EF4-FFF2-40B4-BE49-F238E27FC236}">
                <a16:creationId xmlns:a16="http://schemas.microsoft.com/office/drawing/2014/main" id="{00666D5C-715C-47E6-A635-D17C4C4F3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318" y="2069430"/>
            <a:ext cx="1784112" cy="133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027FBC5-41C2-49EF-823D-893538B8524E}"/>
              </a:ext>
            </a:extLst>
          </p:cNvPr>
          <p:cNvSpPr txBox="1"/>
          <p:nvPr/>
        </p:nvSpPr>
        <p:spPr>
          <a:xfrm>
            <a:off x="2407105" y="1071148"/>
            <a:ext cx="7377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THE WELLBEING AREA </a:t>
            </a:r>
            <a:r>
              <a:rPr lang="en-GB" dirty="0"/>
              <a:t>- </a:t>
            </a:r>
            <a:r>
              <a:rPr lang="en-GB" dirty="0">
                <a:hlinkClick r:id="rId14"/>
              </a:rPr>
              <a:t>https://www.arthurterry.bham.sch.uk/well-being</a:t>
            </a:r>
            <a:r>
              <a:rPr lang="en-GB" dirty="0"/>
              <a:t> 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B153DF2F-C386-4590-96E9-61FF0E8AD15C}"/>
              </a:ext>
            </a:extLst>
          </p:cNvPr>
          <p:cNvSpPr txBox="1"/>
          <p:nvPr/>
        </p:nvSpPr>
        <p:spPr>
          <a:xfrm>
            <a:off x="9372600" y="3450487"/>
            <a:ext cx="2762939" cy="3500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Support you can give a friend</a:t>
            </a:r>
          </a:p>
          <a:p>
            <a:pPr marL="285750" indent="-28575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Keep talking and checking on each other.</a:t>
            </a:r>
          </a:p>
          <a:p>
            <a:pPr marL="285750" indent="-28575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Be a good listener.</a:t>
            </a:r>
          </a:p>
          <a:p>
            <a:pPr marL="285750" indent="-28575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Look after your own mental health. </a:t>
            </a:r>
          </a:p>
          <a:p>
            <a:pPr marL="285750" indent="-28575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you're worried about your friend or think they are at risk tell a trusted adult about your concerns.</a:t>
            </a:r>
          </a:p>
          <a:p>
            <a:pPr marL="285750" indent="-285750">
              <a:lnSpc>
                <a:spcPts val="21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45FEF-AC7E-4DA2-879D-940B972F1073}"/>
              </a:ext>
            </a:extLst>
          </p:cNvPr>
          <p:cNvSpPr txBox="1"/>
          <p:nvPr/>
        </p:nvSpPr>
        <p:spPr>
          <a:xfrm>
            <a:off x="64072" y="3429000"/>
            <a:ext cx="3464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TUTOR, TEACHER or </a:t>
            </a:r>
          </a:p>
          <a:p>
            <a:r>
              <a:rPr lang="en-GB" sz="2000" b="1" dirty="0"/>
              <a:t>SSS (Student support services) </a:t>
            </a:r>
          </a:p>
        </p:txBody>
      </p:sp>
    </p:spTree>
    <p:extLst>
      <p:ext uri="{BB962C8B-B14F-4D97-AF65-F5344CB8AC3E}">
        <p14:creationId xmlns:p14="http://schemas.microsoft.com/office/powerpoint/2010/main" val="4137812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568</Words>
  <Application>Microsoft Office PowerPoint</Application>
  <PresentationFormat>Widescreen</PresentationFormat>
  <Paragraphs>60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2</vt:lpstr>
      <vt:lpstr>Calibri Light</vt:lpstr>
      <vt:lpstr>Modern Love</vt:lpstr>
      <vt:lpstr>Tahoma</vt:lpstr>
      <vt:lpstr>Office Theme</vt:lpstr>
      <vt:lpstr>PowerPoint Presentation</vt:lpstr>
      <vt:lpstr>PowerPoint Presentation</vt:lpstr>
      <vt:lpstr>PowerPoint Presentation</vt:lpstr>
      <vt:lpstr>One way to Take Notice is Mindfulness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Barnwell</dc:creator>
  <cp:lastModifiedBy>Hannah Barnwell</cp:lastModifiedBy>
  <cp:revision>18</cp:revision>
  <dcterms:created xsi:type="dcterms:W3CDTF">2021-04-20T18:20:49Z</dcterms:created>
  <dcterms:modified xsi:type="dcterms:W3CDTF">2021-06-19T11:28:04Z</dcterms:modified>
</cp:coreProperties>
</file>