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6" r:id="rId3"/>
    <p:sldId id="267" r:id="rId4"/>
    <p:sldId id="298" r:id="rId5"/>
    <p:sldId id="297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784" autoAdjust="0"/>
  </p:normalViewPr>
  <p:slideViewPr>
    <p:cSldViewPr snapToGrid="0">
      <p:cViewPr varScale="1">
        <p:scale>
          <a:sx n="66" d="100"/>
          <a:sy n="66" d="100"/>
        </p:scale>
        <p:origin x="13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51458-6ED9-4264-A849-EE0302EE1DA2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298CD-6EDC-4A6A-A518-0C8A6042F1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242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7298CD-6EDC-4A6A-A518-0C8A6042F1F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563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7298CD-6EDC-4A6A-A518-0C8A6042F1F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78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2599E-BEC5-4652-8750-D8B60B10A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8D8F65-ED58-4EEA-9E6E-41067B273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AEDBD-7A94-401C-AFC3-511973C3B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A60C-BF54-4DE7-91B5-6AC117692410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719FD-2691-4801-93D1-5464D7CC5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7C9DB-E27A-43BC-B899-AB65E418D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699-3B0B-471C-BAAE-438653A7C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94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F9EF0-A1FF-4AFC-B80D-10A2DAE6A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B9A329-566B-4C8F-8DB1-53DC447C5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0D9EA-B314-45DE-A3F8-DFB5DA11B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A60C-BF54-4DE7-91B5-6AC117692410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AD7D4-26F0-42BB-8322-BE1BEFC5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1F137-6529-4926-B793-EB6565F42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699-3B0B-471C-BAAE-438653A7C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44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D5E217-95AA-4113-8907-17F25C907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0546D2-F271-44B1-B301-8B079FB4C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265D5-AEF9-411C-9D6E-C4039DF98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A60C-BF54-4DE7-91B5-6AC117692410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7CD59-854F-44EC-8ABC-CC6A6ED82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3B6FE-156F-41A0-923B-9FB3E515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699-3B0B-471C-BAAE-438653A7C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35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E0FCF-70C5-4B2E-8C3E-A066D3B3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BE656-473C-4787-ADB3-3878FCE38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66289-55DB-4B1B-BC79-DE11FEB22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A60C-BF54-4DE7-91B5-6AC117692410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816D1-5F66-47D2-82CB-9A99D845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0C8C7-EF10-4BBA-948B-A9C94E549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699-3B0B-471C-BAAE-438653A7C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64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0DC3A-0D0E-4741-A749-D3136522C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86C40-5394-4AE8-8DF3-BB7FDBD50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4177C-5415-4321-AF1B-07E6DC8E2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A60C-BF54-4DE7-91B5-6AC117692410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C09B4-04D1-4F00-BFB5-BAD14A25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13972-30E4-4A41-9AC2-EE1EDDF95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699-3B0B-471C-BAAE-438653A7C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39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D1355-761E-440E-95F5-70AF0A413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329C2-06CF-4061-ABF3-BAB3A38D3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76A1C-62BE-4409-B65A-4FE446563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93416-D0B9-42D0-BEB4-792CDCCCA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A60C-BF54-4DE7-91B5-6AC117692410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B7D8B-24C6-4ADE-A316-35A5AD0B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0CE7EB-11E5-4994-B7A4-6FA504F0D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699-3B0B-471C-BAAE-438653A7C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90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41961-7720-4BB6-B3E9-E544AB5B7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86371-71BD-4C88-AF00-533DD89E8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F4010-0BED-4684-84FD-B5145B560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B3DA29-094B-4FDE-A7FD-FE1CDAD3D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CCF55F-7FD5-41BE-B9F5-499F4792D8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942347-1775-48C5-B9C3-8C21A2231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A60C-BF54-4DE7-91B5-6AC117692410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FA6CEC-B72D-414A-8A36-98026A4C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E342C1-3531-41F4-B210-4B6409F05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699-3B0B-471C-BAAE-438653A7C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44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5AC8F-6508-4173-B5A9-F28FB818D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EFF583-0E5E-466B-B273-5C794BAEF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A60C-BF54-4DE7-91B5-6AC117692410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809A7-1B16-4BB1-BCFB-AF352583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2F66F-5C4E-4621-B290-CD7712B4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699-3B0B-471C-BAAE-438653A7C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61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807B99-1059-420F-A0BA-7F08E749B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A60C-BF54-4DE7-91B5-6AC117692410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7593E-2FFC-426C-AA53-599DF675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8070C-EFD0-47CA-B7C2-9A0FD9943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699-3B0B-471C-BAAE-438653A7C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91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B2229-FDAE-4504-893E-AA4E0F037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6292B-A43A-42AB-8D76-7837CC1F9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72E61-E08B-4A22-A450-90446B4D8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6E308-F389-4522-BB57-060DE8088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A60C-BF54-4DE7-91B5-6AC117692410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C53E1-164A-4788-BB38-DCACECB0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E1C33C-1F52-477D-AFED-95F76707D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699-3B0B-471C-BAAE-438653A7C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80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153DC-C876-4AB2-BC0F-CAC3C16A5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FDB649-7DC3-4984-9294-89E0AAAD6E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2D5B95-1CE6-459D-8140-7C80E1678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AEC37-F634-4872-8866-E7E1CC9AE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A60C-BF54-4DE7-91B5-6AC117692410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FD5FA-9976-4BD4-8312-AA1EDB4E4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A99B4-EC76-4806-AA8D-F9DF172E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2699-3B0B-471C-BAAE-438653A7C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36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4C221F-EDC5-4777-9B77-4BBD73E87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9CA46-99A0-40D1-A2AE-7DDF13097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E2D62-4882-4323-841C-C005B0161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FA60C-BF54-4DE7-91B5-6AC117692410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75BA2-4612-4A35-82CD-6241595B9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F205C-6C6A-46E2-A640-C9ED1F6F2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72699-3B0B-471C-BAAE-438653A7C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36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ake Notice | North face logo, The north face logo, Retail logos">
            <a:extLst>
              <a:ext uri="{FF2B5EF4-FFF2-40B4-BE49-F238E27FC236}">
                <a16:creationId xmlns:a16="http://schemas.microsoft.com/office/drawing/2014/main" id="{F56C0DB1-DF47-4CE6-9834-EA0B86193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" r="5662" b="1"/>
          <a:stretch/>
        </p:blipFill>
        <p:spPr bwMode="auto">
          <a:xfrm>
            <a:off x="20" y="10"/>
            <a:ext cx="3204819" cy="3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Wellbeing Support | St Ignatius Catholic Primary School">
            <a:extLst>
              <a:ext uri="{FF2B5EF4-FFF2-40B4-BE49-F238E27FC236}">
                <a16:creationId xmlns:a16="http://schemas.microsoft.com/office/drawing/2014/main" id="{10D57F69-7717-40B4-BC68-23E480FB8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3" b="33741"/>
          <a:stretch/>
        </p:blipFill>
        <p:spPr bwMode="auto">
          <a:xfrm>
            <a:off x="10220317" y="73425"/>
            <a:ext cx="1905000" cy="90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5781F2F5-58DA-4A52-A2D7-5AA1111CB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475" y="3143009"/>
            <a:ext cx="9144000" cy="1655762"/>
          </a:xfrm>
        </p:spPr>
        <p:txBody>
          <a:bodyPr>
            <a:normAutofit/>
          </a:bodyPr>
          <a:lstStyle/>
          <a:p>
            <a:r>
              <a:rPr lang="en-GB" sz="4400" dirty="0"/>
              <a:t>Taking notice of the positive within and around you to build resilience</a:t>
            </a:r>
          </a:p>
        </p:txBody>
      </p:sp>
    </p:spTree>
    <p:extLst>
      <p:ext uri="{BB962C8B-B14F-4D97-AF65-F5344CB8AC3E}">
        <p14:creationId xmlns:p14="http://schemas.microsoft.com/office/powerpoint/2010/main" val="596632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89A163F-8821-4EA2-B295-9626D3305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696" y="160029"/>
            <a:ext cx="1564223" cy="20247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DE5D9F-4D21-4B77-9630-F184EBF7547F}"/>
              </a:ext>
            </a:extLst>
          </p:cNvPr>
          <p:cNvSpPr txBox="1"/>
          <p:nvPr/>
        </p:nvSpPr>
        <p:spPr>
          <a:xfrm>
            <a:off x="2452537" y="167671"/>
            <a:ext cx="7759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Modern Love" panose="04090805081005020601" pitchFamily="82" charset="0"/>
              </a:rPr>
              <a:t>Putting on the rose-tinted glasses?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E63D93-DD1C-44B7-859C-0C6260B43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868" y="1137865"/>
            <a:ext cx="7658764" cy="5730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B6E71F-4EFA-4D37-9FD0-A55314F7D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81" y="971550"/>
            <a:ext cx="2037241" cy="13573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6D8A138-8AFA-4B1F-AB62-430ACE4385BD}"/>
              </a:ext>
            </a:extLst>
          </p:cNvPr>
          <p:cNvSpPr txBox="1"/>
          <p:nvPr/>
        </p:nvSpPr>
        <p:spPr>
          <a:xfrm>
            <a:off x="262350" y="2351782"/>
            <a:ext cx="116672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i="0" u="none" strike="noStrike" baseline="0" dirty="0">
                <a:latin typeface="Modern Love" panose="04090805081005020601" pitchFamily="82" charset="0"/>
              </a:rPr>
              <a:t>How would being positive help you to feel more able to cope with the challenges of life?</a:t>
            </a:r>
          </a:p>
        </p:txBody>
      </p:sp>
      <p:pic>
        <p:nvPicPr>
          <p:cNvPr id="1026" name="Picture 2" descr="Why Is It Important To Be Resilient? - Rife Magazine">
            <a:extLst>
              <a:ext uri="{FF2B5EF4-FFF2-40B4-BE49-F238E27FC236}">
                <a16:creationId xmlns:a16="http://schemas.microsoft.com/office/drawing/2014/main" id="{1265804D-376E-406D-A2E9-CBEFB40FE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301" y="223549"/>
            <a:ext cx="2174956" cy="163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606219-7FC4-4E66-B5DB-C6996C3DA1D1}"/>
              </a:ext>
            </a:extLst>
          </p:cNvPr>
          <p:cNvSpPr txBox="1"/>
          <p:nvPr/>
        </p:nvSpPr>
        <p:spPr>
          <a:xfrm>
            <a:off x="476398" y="256668"/>
            <a:ext cx="938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sz="2400" b="1" i="0" dirty="0">
                <a:solidFill>
                  <a:srgbClr val="7030A0"/>
                </a:solidFill>
                <a:effectLst/>
                <a:latin typeface="Merriweather"/>
              </a:rPr>
              <a:t>Resilience</a:t>
            </a:r>
            <a:r>
              <a:rPr lang="en-GB" sz="2400" b="0" i="0" dirty="0">
                <a:solidFill>
                  <a:srgbClr val="7030A0"/>
                </a:solidFill>
                <a:effectLst/>
                <a:latin typeface="Merriweather"/>
              </a:rPr>
              <a:t> refers to our ability to cope with problems/challenges.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314A4-90C0-468E-B944-5E3C7153C615}"/>
              </a:ext>
            </a:extLst>
          </p:cNvPr>
          <p:cNvSpPr txBox="1"/>
          <p:nvPr/>
        </p:nvSpPr>
        <p:spPr>
          <a:xfrm>
            <a:off x="476398" y="3939538"/>
            <a:ext cx="11500073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i="0" u="none" strike="noStrike" baseline="0" dirty="0">
                <a:latin typeface="Modern Love" panose="04090805081005020601" pitchFamily="82" charset="0"/>
              </a:rPr>
              <a:t>How </a:t>
            </a:r>
            <a:r>
              <a:rPr lang="en-GB" sz="3200" b="1" dirty="0">
                <a:latin typeface="Modern Love" panose="04090805081005020601" pitchFamily="82" charset="0"/>
              </a:rPr>
              <a:t>can working together help to build everyone’s resilience</a:t>
            </a:r>
            <a:r>
              <a:rPr lang="en-GB" sz="3200" b="1" i="0" u="none" strike="noStrike" baseline="0" dirty="0">
                <a:latin typeface="Modern Love" panose="04090805081005020601" pitchFamily="82" charset="0"/>
              </a:rPr>
              <a:t>?</a:t>
            </a:r>
          </a:p>
          <a:p>
            <a:pPr algn="ctr"/>
            <a:endParaRPr lang="en-GB" sz="1800" b="1" i="0" u="none" strike="noStrike" baseline="0" dirty="0"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5D7135-792A-41B6-AEC2-9B42FF6B9019}"/>
              </a:ext>
            </a:extLst>
          </p:cNvPr>
          <p:cNvSpPr txBox="1"/>
          <p:nvPr/>
        </p:nvSpPr>
        <p:spPr>
          <a:xfrm>
            <a:off x="1050960" y="5598460"/>
            <a:ext cx="284374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sz="2400" b="0" i="0" dirty="0">
                <a:solidFill>
                  <a:srgbClr val="00B050"/>
                </a:solidFill>
                <a:effectLst/>
                <a:latin typeface="Merriweather"/>
              </a:rPr>
              <a:t>Helping around the home</a:t>
            </a:r>
          </a:p>
          <a:p>
            <a:pPr algn="l" fontAlgn="base"/>
            <a:endParaRPr lang="en-GB" dirty="0">
              <a:solidFill>
                <a:srgbClr val="00B050"/>
              </a:solidFill>
              <a:latin typeface="Merriweathe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740FF9-A7D2-4AC7-B678-69F787BBCAD9}"/>
              </a:ext>
            </a:extLst>
          </p:cNvPr>
          <p:cNvSpPr txBox="1"/>
          <p:nvPr/>
        </p:nvSpPr>
        <p:spPr>
          <a:xfrm>
            <a:off x="8540525" y="5640614"/>
            <a:ext cx="35317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sz="2400" dirty="0">
                <a:solidFill>
                  <a:srgbClr val="00B050"/>
                </a:solidFill>
                <a:latin typeface="Merriweather"/>
              </a:rPr>
              <a:t>Listening to each other</a:t>
            </a:r>
            <a:endParaRPr lang="en-GB" sz="2400" b="0" i="0" dirty="0">
              <a:solidFill>
                <a:srgbClr val="00B050"/>
              </a:solidFill>
              <a:effectLst/>
              <a:latin typeface="Merriweather"/>
            </a:endParaRPr>
          </a:p>
          <a:p>
            <a:pPr algn="l" fontAlgn="base"/>
            <a:endParaRPr lang="en-GB" dirty="0">
              <a:solidFill>
                <a:srgbClr val="00B050"/>
              </a:solidFill>
              <a:latin typeface="Merriweather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C6C203-F909-42EB-9EC8-472D8CD11D35}"/>
              </a:ext>
            </a:extLst>
          </p:cNvPr>
          <p:cNvSpPr txBox="1"/>
          <p:nvPr/>
        </p:nvSpPr>
        <p:spPr>
          <a:xfrm>
            <a:off x="4545467" y="5409782"/>
            <a:ext cx="35317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sz="2400" dirty="0">
                <a:solidFill>
                  <a:srgbClr val="00B050"/>
                </a:solidFill>
                <a:latin typeface="Calibri" panose="020F0502020204030204" pitchFamily="34" charset="0"/>
              </a:rPr>
              <a:t>D</a:t>
            </a:r>
            <a:r>
              <a:rPr lang="en-GB" sz="2400" b="0" i="0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oing your best in lessons so everyone can learn together</a:t>
            </a:r>
            <a:endParaRPr lang="en-GB" dirty="0">
              <a:solidFill>
                <a:srgbClr val="00B050"/>
              </a:solidFill>
              <a:latin typeface="Merriweather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9743BF-4B5D-4092-91AC-081ECB5523A0}"/>
              </a:ext>
            </a:extLst>
          </p:cNvPr>
          <p:cNvSpPr txBox="1"/>
          <p:nvPr/>
        </p:nvSpPr>
        <p:spPr>
          <a:xfrm>
            <a:off x="389312" y="980325"/>
            <a:ext cx="93882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sz="2400" dirty="0">
                <a:solidFill>
                  <a:srgbClr val="7030A0"/>
                </a:solidFill>
                <a:latin typeface="Calibri" panose="020F0502020204030204" pitchFamily="34" charset="0"/>
              </a:rPr>
              <a:t>R</a:t>
            </a:r>
            <a:r>
              <a:rPr lang="en-GB" sz="2400" b="0" i="0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esilience is created </a:t>
            </a:r>
            <a:r>
              <a:rPr lang="en-GB" sz="2400" b="1" i="0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internally</a:t>
            </a:r>
            <a:r>
              <a:rPr lang="en-GB" sz="2400" b="0" i="0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 (how we think/see the world) but also </a:t>
            </a:r>
            <a:r>
              <a:rPr lang="en-GB" sz="2400" b="1" i="0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externally</a:t>
            </a:r>
            <a:r>
              <a:rPr lang="en-GB" sz="2400" b="0" i="0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 (how we support and help others).</a:t>
            </a:r>
            <a:r>
              <a:rPr lang="en-GB" sz="2400" b="0" i="0" dirty="0">
                <a:solidFill>
                  <a:srgbClr val="7030A0"/>
                </a:solidFill>
                <a:effectLst/>
                <a:latin typeface="Merriweather"/>
              </a:rPr>
              <a:t>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520E1A-21BA-4688-A8EC-80CE8463D5B9}"/>
              </a:ext>
            </a:extLst>
          </p:cNvPr>
          <p:cNvCxnSpPr/>
          <p:nvPr/>
        </p:nvCxnSpPr>
        <p:spPr>
          <a:xfrm flipH="1">
            <a:off x="2122714" y="4963886"/>
            <a:ext cx="968829" cy="6767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D71D72C-5A6F-4B6C-AB33-6D20149CC5E7}"/>
              </a:ext>
            </a:extLst>
          </p:cNvPr>
          <p:cNvCxnSpPr>
            <a:cxnSpLocks/>
          </p:cNvCxnSpPr>
          <p:nvPr/>
        </p:nvCxnSpPr>
        <p:spPr>
          <a:xfrm>
            <a:off x="9111343" y="4816180"/>
            <a:ext cx="785958" cy="7809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2689652-96C1-458D-9823-534D80C6D1FD}"/>
              </a:ext>
            </a:extLst>
          </p:cNvPr>
          <p:cNvCxnSpPr>
            <a:cxnSpLocks/>
          </p:cNvCxnSpPr>
          <p:nvPr/>
        </p:nvCxnSpPr>
        <p:spPr>
          <a:xfrm flipH="1">
            <a:off x="6226434" y="5013405"/>
            <a:ext cx="1" cy="4412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1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2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ACB8F4-F9EA-464A-A20C-6C835B6A3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745" y="839778"/>
            <a:ext cx="5000484" cy="28127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F95B4D-44B5-49B6-BF24-45397B320000}"/>
              </a:ext>
            </a:extLst>
          </p:cNvPr>
          <p:cNvSpPr txBox="1"/>
          <p:nvPr/>
        </p:nvSpPr>
        <p:spPr>
          <a:xfrm>
            <a:off x="1011209" y="4663096"/>
            <a:ext cx="1061473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Take a moment now to think about one challenge you may have and what you can positively do to help yourself overcome the challenge.</a:t>
            </a:r>
          </a:p>
        </p:txBody>
      </p:sp>
    </p:spTree>
    <p:extLst>
      <p:ext uri="{BB962C8B-B14F-4D97-AF65-F5344CB8AC3E}">
        <p14:creationId xmlns:p14="http://schemas.microsoft.com/office/powerpoint/2010/main" val="401090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312D68-23AE-41EE-A06A-C7C54E9A21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4" r="14878"/>
          <a:stretch/>
        </p:blipFill>
        <p:spPr>
          <a:xfrm>
            <a:off x="104775" y="56757"/>
            <a:ext cx="6000750" cy="68012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CAF2CA-00A6-458A-A9BE-A153D95DBE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4" r="14878"/>
          <a:stretch/>
        </p:blipFill>
        <p:spPr>
          <a:xfrm>
            <a:off x="6257925" y="56756"/>
            <a:ext cx="6000750" cy="680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75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5A423-0AE6-4057-9D5C-276C70FFE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365125"/>
            <a:ext cx="8953500" cy="2025650"/>
          </a:xfrm>
        </p:spPr>
        <p:txBody>
          <a:bodyPr/>
          <a:lstStyle/>
          <a:p>
            <a:r>
              <a:rPr lang="en-GB" dirty="0"/>
              <a:t>One way to Take Notice is </a:t>
            </a:r>
            <a:r>
              <a:rPr lang="en-GB" b="1" dirty="0"/>
              <a:t>Mindfulness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077835-D58D-413F-BF86-F5883A91243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175" y="148630"/>
            <a:ext cx="2619375" cy="2110946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912D30-C05F-4337-BAB1-B89E24D1DCA9}"/>
              </a:ext>
            </a:extLst>
          </p:cNvPr>
          <p:cNvSpPr txBox="1"/>
          <p:nvPr/>
        </p:nvSpPr>
        <p:spPr>
          <a:xfrm>
            <a:off x="342469" y="4467226"/>
            <a:ext cx="11544731" cy="1847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Thank you for taking part in the Mindfulness Minutes week before Easter.</a:t>
            </a:r>
          </a:p>
          <a:p>
            <a:endParaRPr lang="en-GB" sz="2800" dirty="0"/>
          </a:p>
          <a:p>
            <a:r>
              <a:rPr lang="en-GB" sz="2800" b="1" dirty="0"/>
              <a:t>Please take 2 minutes at home to complete the Mindfulness reflection survey assigned on G4S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BCC155-064B-49F2-A298-5F3042FB5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575" y="2644675"/>
            <a:ext cx="4514850" cy="156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38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162</Words>
  <Application>Microsoft Office PowerPoint</Application>
  <PresentationFormat>Widescreen</PresentationFormat>
  <Paragraphs>16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Merriweather</vt:lpstr>
      <vt:lpstr>Modern Love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 way to Take Notice is Mindfulness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Barnwell</dc:creator>
  <cp:lastModifiedBy>Hannah Barnwell</cp:lastModifiedBy>
  <cp:revision>33</cp:revision>
  <dcterms:created xsi:type="dcterms:W3CDTF">2021-04-20T18:20:49Z</dcterms:created>
  <dcterms:modified xsi:type="dcterms:W3CDTF">2021-06-19T11:28:44Z</dcterms:modified>
</cp:coreProperties>
</file>