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9" r:id="rId2"/>
    <p:sldId id="263" r:id="rId3"/>
    <p:sldId id="257" r:id="rId4"/>
    <p:sldId id="258" r:id="rId5"/>
    <p:sldId id="271" r:id="rId6"/>
    <p:sldId id="261" r:id="rId7"/>
    <p:sldId id="265" r:id="rId8"/>
    <p:sldId id="267" r:id="rId9"/>
    <p:sldId id="268" r:id="rId10"/>
    <p:sldId id="270" r:id="rId11"/>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25" y="0"/>
            <a:ext cx="2951163" cy="496888"/>
          </a:xfrm>
          <a:prstGeom prst="rect">
            <a:avLst/>
          </a:prstGeom>
        </p:spPr>
        <p:txBody>
          <a:bodyPr vert="horz" lIns="91440" tIns="45720" rIns="91440" bIns="45720" rtlCol="0"/>
          <a:lstStyle>
            <a:lvl1pPr algn="r">
              <a:defRPr sz="1200"/>
            </a:lvl1pPr>
          </a:lstStyle>
          <a:p>
            <a:fld id="{8C8CDAB5-E199-4D15-97CC-4CEF50206542}" type="datetimeFigureOut">
              <a:rPr lang="en-GB" smtClean="0"/>
              <a:t>19/03/2017</a:t>
            </a:fld>
            <a:endParaRPr lang="en-GB"/>
          </a:p>
        </p:txBody>
      </p:sp>
      <p:sp>
        <p:nvSpPr>
          <p:cNvPr id="4" name="Footer Placeholder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25" y="9444038"/>
            <a:ext cx="2951163" cy="496887"/>
          </a:xfrm>
          <a:prstGeom prst="rect">
            <a:avLst/>
          </a:prstGeom>
        </p:spPr>
        <p:txBody>
          <a:bodyPr vert="horz" lIns="91440" tIns="45720" rIns="91440" bIns="45720" rtlCol="0" anchor="b"/>
          <a:lstStyle>
            <a:lvl1pPr algn="r">
              <a:defRPr sz="1200"/>
            </a:lvl1pPr>
          </a:lstStyle>
          <a:p>
            <a:fld id="{4E5A98C2-0621-47B5-BC69-10B578400264}" type="slidenum">
              <a:rPr lang="en-GB" smtClean="0"/>
              <a:t>‹#›</a:t>
            </a:fld>
            <a:endParaRPr lang="en-GB"/>
          </a:p>
        </p:txBody>
      </p:sp>
    </p:spTree>
    <p:extLst>
      <p:ext uri="{BB962C8B-B14F-4D97-AF65-F5344CB8AC3E}">
        <p14:creationId xmlns:p14="http://schemas.microsoft.com/office/powerpoint/2010/main" val="6123713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A1ABCB3-AE94-4469-BAEE-EF82E4E90ED1}" type="datetimeFigureOut">
              <a:rPr lang="en-GB" smtClean="0"/>
              <a:t>19/03/2017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180774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1ABCB3-AE94-4469-BAEE-EF82E4E90ED1}" type="datetimeFigureOut">
              <a:rPr lang="en-GB" smtClean="0"/>
              <a:t>19/03/2017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407247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1ABCB3-AE94-4469-BAEE-EF82E4E90ED1}" type="datetimeFigureOut">
              <a:rPr lang="en-GB" smtClean="0"/>
              <a:t>19/03/2017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33784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1ABCB3-AE94-4469-BAEE-EF82E4E90ED1}" type="datetimeFigureOut">
              <a:rPr lang="en-GB" smtClean="0"/>
              <a:t>19/03/2017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410038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1ABCB3-AE94-4469-BAEE-EF82E4E90ED1}" type="datetimeFigureOut">
              <a:rPr lang="en-GB" smtClean="0"/>
              <a:t>19/03/2017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261099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A1ABCB3-AE94-4469-BAEE-EF82E4E90ED1}" type="datetimeFigureOut">
              <a:rPr lang="en-GB" smtClean="0"/>
              <a:t>19/03/2017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340429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1ABCB3-AE94-4469-BAEE-EF82E4E90ED1}" type="datetimeFigureOut">
              <a:rPr lang="en-GB" smtClean="0"/>
              <a:t>19/03/2017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239973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A1ABCB3-AE94-4469-BAEE-EF82E4E90ED1}" type="datetimeFigureOut">
              <a:rPr lang="en-GB" smtClean="0"/>
              <a:t>19/03/2017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40905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ABCB3-AE94-4469-BAEE-EF82E4E90ED1}" type="datetimeFigureOut">
              <a:rPr lang="en-GB" smtClean="0"/>
              <a:t>19/03/2017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139261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1ABCB3-AE94-4469-BAEE-EF82E4E90ED1}" type="datetimeFigureOut">
              <a:rPr lang="en-GB" smtClean="0"/>
              <a:t>19/03/2017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1990741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1ABCB3-AE94-4469-BAEE-EF82E4E90ED1}" type="datetimeFigureOut">
              <a:rPr lang="en-GB" smtClean="0"/>
              <a:t>19/03/2017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4271717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ABCB3-AE94-4469-BAEE-EF82E4E90ED1}" type="datetimeFigureOut">
              <a:rPr lang="en-GB" smtClean="0"/>
              <a:t>19/03/2017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2E2FC-6575-42B4-A4D2-DFCC70821A47}" type="slidenum">
              <a:rPr lang="en-GB" smtClean="0"/>
              <a:t>‹#›</a:t>
            </a:fld>
            <a:endParaRPr lang="en-GB"/>
          </a:p>
        </p:txBody>
      </p:sp>
    </p:spTree>
    <p:extLst>
      <p:ext uri="{BB962C8B-B14F-4D97-AF65-F5344CB8AC3E}">
        <p14:creationId xmlns:p14="http://schemas.microsoft.com/office/powerpoint/2010/main" val="115201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blacks.co.uk/" TargetMode="External"/><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arthurterry.bham.sch.uk/dofe/kit-hi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dofe@arthurterry.bham.sch.uk"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51" y="2955050"/>
            <a:ext cx="2016224" cy="305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77" y="285780"/>
            <a:ext cx="2033963" cy="129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1426" y="1632025"/>
            <a:ext cx="2306357" cy="1015663"/>
          </a:xfrm>
          <a:prstGeom prst="rect">
            <a:avLst/>
          </a:prstGeom>
          <a:noFill/>
        </p:spPr>
        <p:txBody>
          <a:bodyPr wrap="square" rtlCol="0">
            <a:spAutoFit/>
          </a:bodyPr>
          <a:lstStyle/>
          <a:p>
            <a:r>
              <a:rPr lang="en-GB" sz="1200" dirty="0"/>
              <a:t>You can get almost everything </a:t>
            </a:r>
          </a:p>
          <a:p>
            <a:r>
              <a:rPr lang="en-GB" sz="1200" dirty="0"/>
              <a:t>from here !!!</a:t>
            </a:r>
          </a:p>
          <a:p>
            <a:r>
              <a:rPr lang="en-GB" sz="1200" dirty="0"/>
              <a:t>It’s on New Street in Birmingham – YOU GET 10% DISCOUNT WITH YOUR REWARD CARD)</a:t>
            </a:r>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5258" b="29212"/>
          <a:stretch/>
        </p:blipFill>
        <p:spPr bwMode="auto">
          <a:xfrm>
            <a:off x="4427715" y="4322860"/>
            <a:ext cx="4191000" cy="2396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483768" y="4322860"/>
            <a:ext cx="6408712" cy="24446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763860" y="4482970"/>
            <a:ext cx="1656184" cy="2031325"/>
          </a:xfrm>
          <a:prstGeom prst="rect">
            <a:avLst/>
          </a:prstGeom>
          <a:noFill/>
        </p:spPr>
        <p:txBody>
          <a:bodyPr wrap="square" rtlCol="0">
            <a:spAutoFit/>
          </a:bodyPr>
          <a:lstStyle/>
          <a:p>
            <a:r>
              <a:rPr lang="en-GB" dirty="0"/>
              <a:t>Some recommended brands</a:t>
            </a:r>
          </a:p>
          <a:p>
            <a:endParaRPr lang="en-GB" sz="2400" dirty="0"/>
          </a:p>
          <a:p>
            <a:r>
              <a:rPr lang="en-GB" sz="2400" dirty="0"/>
              <a:t>(search the internet!!!)</a:t>
            </a:r>
          </a:p>
        </p:txBody>
      </p:sp>
      <p:sp>
        <p:nvSpPr>
          <p:cNvPr id="7" name="Rectangle 6"/>
          <p:cNvSpPr/>
          <p:nvPr/>
        </p:nvSpPr>
        <p:spPr>
          <a:xfrm>
            <a:off x="179512" y="6196662"/>
            <a:ext cx="2183418" cy="369332"/>
          </a:xfrm>
          <a:prstGeom prst="rect">
            <a:avLst/>
          </a:prstGeom>
        </p:spPr>
        <p:txBody>
          <a:bodyPr wrap="none">
            <a:spAutoFit/>
          </a:bodyPr>
          <a:lstStyle/>
          <a:p>
            <a:r>
              <a:rPr lang="en-GB" b="1" dirty="0">
                <a:solidFill>
                  <a:srgbClr val="FF0000"/>
                </a:solidFill>
              </a:rPr>
              <a:t>GOOGLE: </a:t>
            </a:r>
            <a:r>
              <a:rPr lang="en-GB" b="1" dirty="0" err="1">
                <a:solidFill>
                  <a:srgbClr val="FF0000"/>
                </a:solidFill>
              </a:rPr>
              <a:t>dofe</a:t>
            </a:r>
            <a:r>
              <a:rPr lang="en-GB" b="1" dirty="0">
                <a:solidFill>
                  <a:srgbClr val="FF0000"/>
                </a:solidFill>
              </a:rPr>
              <a:t> kit list</a:t>
            </a:r>
          </a:p>
        </p:txBody>
      </p:sp>
      <p:sp>
        <p:nvSpPr>
          <p:cNvPr id="8" name="Rectangle 7"/>
          <p:cNvSpPr/>
          <p:nvPr/>
        </p:nvSpPr>
        <p:spPr>
          <a:xfrm>
            <a:off x="179512" y="172920"/>
            <a:ext cx="2448271" cy="2680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252493" y="3050584"/>
            <a:ext cx="3495971" cy="400110"/>
          </a:xfrm>
          <a:prstGeom prst="rect">
            <a:avLst/>
          </a:prstGeom>
          <a:noFill/>
        </p:spPr>
        <p:txBody>
          <a:bodyPr wrap="square" rtlCol="0">
            <a:spAutoFit/>
          </a:bodyPr>
          <a:lstStyle/>
          <a:p>
            <a:r>
              <a:rPr lang="en-GB" sz="2000" dirty="0"/>
              <a:t>In Tamworth and Birmingham</a:t>
            </a:r>
          </a:p>
        </p:txBody>
      </p:sp>
      <p:sp>
        <p:nvSpPr>
          <p:cNvPr id="10" name="AutoShape 8" descr="data:image/jpg;base64,/9j/4AAQSkZJRgABAQAAAQABAAD/2wCEAAkGBhQRDxIRDw0RFRASFRQRGBIQFRoWFhEXHxchGRcSFh4YHCYeFyUjGRUYHy8gIyc1LSwsFx4xNTAsNTIrLCkBCQoKDQwOGg8PGTUkHyI1LTU0NTU1MisqLTU1MjU1NDU1NC01NTU1LzUvKjI0LzAwLy81MDU1NCsyNDU1LDUwNf/AABEIAHQAdAMBIgACEQEDEQH/xAAbAAEAAgMBAQAAAAAAAAAAAAAABQcBBAYDAv/EADwQAAEEAAMDCAULBQEAAAAAAAEAAgMRBBIhBRMxBhciQVNhk9EUMlFSkTM0QnFyc4GhsbLBIySDwvEH/8QAGgEBAAMBAQEAAAAAAAAAAAAAAAMEBQIGAf/EACsRAAEDAgMIAQUBAAAAAAAAAAEAAgMEERIhMQUTQVFhcZGhgRQVQlLw0f/aAAwDAQACEQMRAD8AvFEREREREREREREREREREREREREREREREREREREREREREREREREREREREREREREREXM4r/0XBRvcwzOJaaJYxzm33ECivLnNwXaSeG7yVNrKubhq8ydrT8grj5zcF2knhu8k5zcF2knhu8lTiJuGr592n5BXHzm4LtJPDd5Jzm4LtJPDd5Ko8DhDLI2MEAuNWepSr+Sjw9jN6y3hxujpX/VUmmpYHYJHWNr/AB/BXIamvnbjjYCL2+fPVWPzm4LtJPDd5Jzm4LtJPDd5KuByUfvDHvWWGB90a41X5KM2lgDDIY3OBIANjhqLSGelmdgjfc2v8L7NUV8DMcjABe3z5Vtc5uC7STw3eSc5uC7STw3eSpxZa2yAOJ0VvctVP7rOeAVxc5uC7STw3eSc5uC7STw3eSqnHbGlhaHSNABNaEHX8FpKONsMrcUbrjpmpJdoVcTsMjbHqCFcfObgu0k8N3knObgu0k8N3kqjwWE3jqLsrQC5zqugOJrrWztLZjWDNHIXNBDTmblLSbr6/VPwXDjC2QRkm58edF22tq3RmUAWHnxe6t/C8vMFI3MMU1utVJbD8Cio+llTbhvNRDa8v6hFObE5PtnjL3SObTi2gB/Kg12XI/5A/bP6BZ+2aiSnpS+I2NwvuxKeKoqsEouLFamF5JMJcHzdIE9FhFtHUXLzj5JASFskwDD6lUHP/A8KWeT5/vpvqk/cFnbh/v4f8f7llGat+pdDvtW4tBllfL+9rXEFF9M2bc6Pw6nPO2axPyc3U0O7lcGvdlzfSaavRSUOBdHiIs08kltk9f6Og4La2n6+H+9/1KziPnEP2Zf0CyH108zGiQ3u198hf8uK12UMEDnbsWs5lszbPCg+dH7lv7yoHa2y3T41zW6ANYS48GilPD50fuW/vKYQjfz+3+n8Mun52uKapfTOdKzUMHstC7qaZlU1sT9C8+g4qGPJmAOEZxLt6fo6fovDDcm8mIyyyUBT2OFDPr6uvX3Lcx+0YIsQS/DO3oIOcdfsI1WNo7Q3kmHaYJGOErXAvAog+xa0c9e4AYjhc3U4dbXu23BZUkFA0k4Ria7QYtL2s6/FSG3sE2WKnyZA0lw4amuGqgsByaaYhLiJcjSAaFCh1Ek+32KQ5ZfIs+3/AAsbP29GYGtxDCBWS3Ntj6VekdVx0LXQEkF2YAFwOnf0p6ttJLXubOACG5E3sT17LUl2WyFm/gxDXNFgtkoh4626fooraO1zMAN2xjbshg9Y66n4n4ldPLsbD4iMmINHsdHwB7wuKIo0tnZb46klz7l7P2FiOWmR76rE2sySmAaywY/9TcHnrp20RERegXnkUzsflF6PGWbrNbi681fx3LRxuyZYXmOWF7XNNUQde8HrHevD0Z3uO+BVeop4qlmCUXH9yVqCeelkxx5O7f6t7Z+2N1O+XJefN0bqrNrZx+JkknbPuaEQY4gOB04g33qI9Gd7jvgV6VJRFPogA8dRwAUD6KPeb1oGK1s76eeSnjrZRHunk4b3ytr45qfxW3XuljZ6NT2Pz5c3HonTu0Nr6ftuR0sbvRqIL2AF/EnSu6spXPHe5s9Pze9RtP6unymhLhx0PWVT+0QgABoyFvy43vx0zV37vMSSXHM30bwtbhrkuhj21IZWyDDXvGZWjNxp13f4havp07sQJooqMgy5CbDgBqColplGWt50dBx0+pGmUVW8GW6q9L40um7MjYSWtbmLZ4jl57e1y7akjwA5zsjfKwzy6d/S6OXlNTWvfhNTYaS4EWONaWFGbRxmIkkD3Ny7vK8MB0FnonvsqNcyQgAh5AsgUaF8VlwlPHOdAOvgOAXUGy4YHYmNF8+ZyvwueWq5n2pNO3C9xtlpYZ242HPRdRLt5xY/PhD0QM3SBAJ4HVaMXKExt3OJga/JTer8xwUM4ym73nSq+OtcLXxJG9xtzXknrIOqji2PTtGFzRbXIuuD0N+/rkpJds1DiHNcb6ZhtiOuXb3zU1iOVfQLIIRGD1+zvAAXPr09Gd7jvgU9Gd7jvgVo01JDTAiIWvrxJ+Ssypq56kgym9tOAHwF5LKlMFyVxUzM8WFkcy6uqv6r4orGJvNQiCUi4afCvpKRFnL26UlIiIlJSIiJSUiIiUlIiIlJSIiJSUiIiIiIiIiIiIiIiIiIiIiIiIiIiIiIiIiIiIiIiIiIiIiIiIiIiIiIiIiIiIiIiIiIiIiIi//Z"/>
          <p:cNvSpPr>
            <a:spLocks noChangeAspect="1" noChangeArrowheads="1"/>
          </p:cNvSpPr>
          <p:nvPr/>
        </p:nvSpPr>
        <p:spPr bwMode="auto">
          <a:xfrm>
            <a:off x="117475" y="-538163"/>
            <a:ext cx="1104900" cy="1104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Black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8568" y="2981800"/>
            <a:ext cx="2459625" cy="574804"/>
          </a:xfrm>
          <a:prstGeom prst="rect">
            <a:avLst/>
          </a:prstGeom>
          <a:solidFill>
            <a:schemeClr val="tx1"/>
          </a:solidFill>
        </p:spPr>
      </p:pic>
      <p:pic>
        <p:nvPicPr>
          <p:cNvPr id="1028" name="Picture 4" descr="GO Outdoo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0" y="-136525"/>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 Outdoo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900" y="15875"/>
            <a:ext cx="95250" cy="952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763860" y="172920"/>
            <a:ext cx="6128619" cy="26800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15484" t="7747" r="71502" b="77690"/>
          <a:stretch/>
        </p:blipFill>
        <p:spPr bwMode="auto">
          <a:xfrm>
            <a:off x="2880123" y="234502"/>
            <a:ext cx="1423657" cy="895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2891723" y="1158985"/>
            <a:ext cx="1535991" cy="400110"/>
          </a:xfrm>
          <a:prstGeom prst="rect">
            <a:avLst/>
          </a:prstGeom>
          <a:noFill/>
        </p:spPr>
        <p:txBody>
          <a:bodyPr wrap="square" rtlCol="0">
            <a:spAutoFit/>
          </a:bodyPr>
          <a:lstStyle/>
          <a:p>
            <a:r>
              <a:rPr lang="en-GB" sz="2000" dirty="0"/>
              <a:t>In Erdington </a:t>
            </a:r>
          </a:p>
        </p:txBody>
      </p:sp>
      <p:sp>
        <p:nvSpPr>
          <p:cNvPr id="2" name="Rectangle 1"/>
          <p:cNvSpPr/>
          <p:nvPr/>
        </p:nvSpPr>
        <p:spPr>
          <a:xfrm>
            <a:off x="4533619" y="451099"/>
            <a:ext cx="4311989" cy="1815882"/>
          </a:xfrm>
          <a:prstGeom prst="rect">
            <a:avLst/>
          </a:prstGeom>
        </p:spPr>
        <p:txBody>
          <a:bodyPr wrap="square">
            <a:spAutoFit/>
          </a:bodyPr>
          <a:lstStyle/>
          <a:p>
            <a:r>
              <a:rPr lang="en-GB" sz="2800" dirty="0">
                <a:solidFill>
                  <a:srgbClr val="FF0000"/>
                </a:solidFill>
              </a:rPr>
              <a:t>A 10% discount will be available in-store if students bring proof of their </a:t>
            </a:r>
            <a:r>
              <a:rPr lang="en-GB" sz="2800" dirty="0" err="1">
                <a:solidFill>
                  <a:srgbClr val="FF0000"/>
                </a:solidFill>
              </a:rPr>
              <a:t>DofE</a:t>
            </a:r>
            <a:r>
              <a:rPr lang="en-GB" sz="2800" dirty="0">
                <a:solidFill>
                  <a:srgbClr val="FF0000"/>
                </a:solidFill>
              </a:rPr>
              <a:t> membership. </a:t>
            </a:r>
          </a:p>
        </p:txBody>
      </p:sp>
      <p:pic>
        <p:nvPicPr>
          <p:cNvPr id="1032"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l="14085" t="7956" r="71829" b="84088"/>
          <a:stretch/>
        </p:blipFill>
        <p:spPr bwMode="auto">
          <a:xfrm>
            <a:off x="2956012" y="3638627"/>
            <a:ext cx="1832697" cy="581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4941627" y="3729564"/>
            <a:ext cx="3495971" cy="400110"/>
          </a:xfrm>
          <a:prstGeom prst="rect">
            <a:avLst/>
          </a:prstGeom>
          <a:noFill/>
        </p:spPr>
        <p:txBody>
          <a:bodyPr wrap="square" rtlCol="0">
            <a:spAutoFit/>
          </a:bodyPr>
          <a:lstStyle/>
          <a:p>
            <a:r>
              <a:rPr lang="en-GB" sz="2000" dirty="0"/>
              <a:t>In </a:t>
            </a:r>
            <a:r>
              <a:rPr lang="en-GB" sz="2000" dirty="0" err="1"/>
              <a:t>Wednesbury</a:t>
            </a:r>
            <a:endParaRPr lang="en-GB" sz="2000" dirty="0"/>
          </a:p>
        </p:txBody>
      </p:sp>
    </p:spTree>
    <p:extLst>
      <p:ext uri="{BB962C8B-B14F-4D97-AF65-F5344CB8AC3E}">
        <p14:creationId xmlns:p14="http://schemas.microsoft.com/office/powerpoint/2010/main" val="419055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solidFill>
                  <a:srgbClr val="FF0000"/>
                </a:solidFill>
              </a:rPr>
              <a:t>Last bits</a:t>
            </a:r>
          </a:p>
        </p:txBody>
      </p:sp>
      <p:sp>
        <p:nvSpPr>
          <p:cNvPr id="3" name="Content Placeholder 2"/>
          <p:cNvSpPr>
            <a:spLocks noGrp="1"/>
          </p:cNvSpPr>
          <p:nvPr>
            <p:ph idx="1"/>
          </p:nvPr>
        </p:nvSpPr>
        <p:spPr>
          <a:xfrm>
            <a:off x="467544" y="908720"/>
            <a:ext cx="8229600" cy="4857403"/>
          </a:xfrm>
        </p:spPr>
        <p:txBody>
          <a:bodyPr>
            <a:normAutofit fontScale="92500" lnSpcReduction="10000"/>
          </a:bodyPr>
          <a:lstStyle/>
          <a:p>
            <a:r>
              <a:rPr lang="en-GB" sz="2800" dirty="0"/>
              <a:t>Waterproof trousers are essential (as well as a top)</a:t>
            </a:r>
          </a:p>
          <a:p>
            <a:endParaRPr lang="en-GB" sz="2800" dirty="0"/>
          </a:p>
          <a:p>
            <a:r>
              <a:rPr lang="en-GB" sz="2800" dirty="0"/>
              <a:t>Clean water is available at all campsites (only odd ones at Gold don’t have it)</a:t>
            </a:r>
          </a:p>
          <a:p>
            <a:endParaRPr lang="en-GB" sz="2800" dirty="0"/>
          </a:p>
          <a:p>
            <a:r>
              <a:rPr lang="en-GB" sz="2800" dirty="0"/>
              <a:t>You do need to carry plenty of water so one small bottle is not enough.</a:t>
            </a:r>
          </a:p>
          <a:p>
            <a:endParaRPr lang="en-GB" sz="2800" dirty="0"/>
          </a:p>
          <a:p>
            <a:r>
              <a:rPr lang="en-GB" sz="2800" dirty="0"/>
              <a:t>Buffs are great !!</a:t>
            </a:r>
          </a:p>
          <a:p>
            <a:endParaRPr lang="en-GB" sz="2800" dirty="0"/>
          </a:p>
          <a:p>
            <a:r>
              <a:rPr lang="en-GB" sz="2800" dirty="0"/>
              <a:t>At least 2 compasses per group</a:t>
            </a:r>
          </a:p>
          <a:p>
            <a:pPr marL="0" indent="0">
              <a:buNone/>
            </a:pPr>
            <a:endParaRPr lang="en-GB" sz="2800" dirty="0"/>
          </a:p>
          <a:p>
            <a:endParaRPr lang="en-GB" sz="2800" dirty="0"/>
          </a:p>
        </p:txBody>
      </p:sp>
    </p:spTree>
    <p:extLst>
      <p:ext uri="{BB962C8B-B14F-4D97-AF65-F5344CB8AC3E}">
        <p14:creationId xmlns:p14="http://schemas.microsoft.com/office/powerpoint/2010/main" val="317728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568952" cy="5184576"/>
          </a:xfrm>
        </p:spPr>
        <p:txBody>
          <a:bodyPr>
            <a:normAutofit lnSpcReduction="10000"/>
          </a:bodyPr>
          <a:lstStyle/>
          <a:p>
            <a:r>
              <a:rPr lang="en-GB" sz="1800" dirty="0"/>
              <a:t>We can lend you these items for £10 per item </a:t>
            </a:r>
            <a:r>
              <a:rPr lang="en-GB" sz="1800" u="sng" dirty="0"/>
              <a:t>and</a:t>
            </a:r>
            <a:r>
              <a:rPr lang="en-GB" sz="1800" dirty="0"/>
              <a:t> a returnable deposit of £20 per item:</a:t>
            </a:r>
          </a:p>
          <a:p>
            <a:pPr lvl="1"/>
            <a:r>
              <a:rPr lang="en-GB" sz="1600" dirty="0"/>
              <a:t>Tent</a:t>
            </a:r>
          </a:p>
          <a:p>
            <a:pPr lvl="1"/>
            <a:r>
              <a:rPr lang="en-GB" sz="1600" dirty="0"/>
              <a:t>Stove</a:t>
            </a:r>
          </a:p>
          <a:p>
            <a:pPr lvl="1"/>
            <a:r>
              <a:rPr lang="en-GB" sz="1600" dirty="0"/>
              <a:t>Sleeping bag</a:t>
            </a:r>
          </a:p>
          <a:p>
            <a:pPr lvl="1"/>
            <a:r>
              <a:rPr lang="en-GB" sz="1600" dirty="0" err="1"/>
              <a:t>Kipmat</a:t>
            </a:r>
            <a:endParaRPr lang="en-GB" sz="1600" dirty="0"/>
          </a:p>
          <a:p>
            <a:pPr lvl="1"/>
            <a:r>
              <a:rPr lang="en-GB" sz="1600" dirty="0"/>
              <a:t>Rucksack</a:t>
            </a:r>
          </a:p>
          <a:p>
            <a:pPr lvl="1"/>
            <a:endParaRPr lang="en-GB" sz="1600" dirty="0"/>
          </a:p>
          <a:p>
            <a:r>
              <a:rPr lang="en-GB" sz="1800" b="1" i="1" dirty="0">
                <a:solidFill>
                  <a:srgbClr val="FF0000"/>
                </a:solidFill>
              </a:rPr>
              <a:t>It is advisable that you buy your own equipment really</a:t>
            </a:r>
          </a:p>
          <a:p>
            <a:endParaRPr lang="en-GB" sz="1800" dirty="0"/>
          </a:p>
          <a:p>
            <a:r>
              <a:rPr lang="en-GB" sz="1800" dirty="0"/>
              <a:t>If you want to hire anything, you need to complete a ‘Kit Hire’ form on the </a:t>
            </a:r>
            <a:r>
              <a:rPr lang="en-GB" sz="1800" dirty="0" err="1"/>
              <a:t>DofE</a:t>
            </a:r>
            <a:r>
              <a:rPr lang="en-GB" sz="1800" dirty="0"/>
              <a:t> webpage via the main school website before FRIDAY 15</a:t>
            </a:r>
            <a:r>
              <a:rPr lang="en-GB" sz="1800" baseline="30000" dirty="0"/>
              <a:t>TH</a:t>
            </a:r>
            <a:r>
              <a:rPr lang="en-GB" sz="1800" dirty="0"/>
              <a:t> APRIL  (with payment IN CASH ONLY to Miss Wilson in C3.8)  so we know how much we need to organise for you. </a:t>
            </a:r>
          </a:p>
          <a:p>
            <a:r>
              <a:rPr lang="en-GB" sz="1800" dirty="0"/>
              <a:t>You will then be emailed with a collection time and return time.</a:t>
            </a:r>
          </a:p>
          <a:p>
            <a:endParaRPr lang="en-GB" sz="1800" dirty="0"/>
          </a:p>
          <a:p>
            <a:r>
              <a:rPr lang="en-GB" sz="1800" dirty="0">
                <a:hlinkClick r:id="rId2"/>
              </a:rPr>
              <a:t>http://www.arthurterry.bham.sch.uk/dofe/kit-hire/</a:t>
            </a:r>
            <a:r>
              <a:rPr lang="en-GB" sz="1800" dirty="0"/>
              <a:t> </a:t>
            </a:r>
          </a:p>
        </p:txBody>
      </p:sp>
      <p:sp>
        <p:nvSpPr>
          <p:cNvPr id="4" name="Rectangle 3"/>
          <p:cNvSpPr/>
          <p:nvPr/>
        </p:nvSpPr>
        <p:spPr>
          <a:xfrm>
            <a:off x="2843808" y="197171"/>
            <a:ext cx="349807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Hiring Kit </a:t>
            </a:r>
          </a:p>
        </p:txBody>
      </p:sp>
    </p:spTree>
    <p:extLst>
      <p:ext uri="{BB962C8B-B14F-4D97-AF65-F5344CB8AC3E}">
        <p14:creationId xmlns:p14="http://schemas.microsoft.com/office/powerpoint/2010/main" val="158370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ofE logo plus descriptor- gunmetal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5020" y="206318"/>
            <a:ext cx="2309148" cy="50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6084168" y="360123"/>
            <a:ext cx="2664545" cy="346361"/>
          </a:xfrm>
          <a:prstGeom prst="rect">
            <a:avLst/>
          </a:prstGeom>
          <a:noFill/>
          <a:ln w="57150" cmpd="thickThin">
            <a:solidFill>
              <a:schemeClr val="tx1"/>
            </a:solidFill>
            <a:miter lim="800000"/>
            <a:headEnd/>
            <a:tailEnd/>
          </a:ln>
        </p:spPr>
        <p:txBody>
          <a:bodyPr anchor="ctr"/>
          <a:lstStyle/>
          <a:p>
            <a:pPr>
              <a:defRPr/>
            </a:pPr>
            <a:r>
              <a:rPr lang="en-GB" sz="1400" kern="0" dirty="0">
                <a:latin typeface="+mj-lt"/>
                <a:ea typeface="+mj-ea"/>
                <a:cs typeface="+mj-cs"/>
              </a:rPr>
              <a:t>GROUP: </a:t>
            </a:r>
          </a:p>
          <a:p>
            <a:pPr>
              <a:defRPr/>
            </a:pPr>
            <a:endParaRPr lang="en-GB" sz="700" kern="0" dirty="0">
              <a:latin typeface="+mj-lt"/>
              <a:ea typeface="+mj-ea"/>
              <a:cs typeface="+mj-cs"/>
            </a:endParaRPr>
          </a:p>
        </p:txBody>
      </p:sp>
      <p:pic>
        <p:nvPicPr>
          <p:cNvPr id="8" name="Picture 67" descr="C:\Users\User\Documents\AT new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113" y="144722"/>
            <a:ext cx="1850877" cy="6233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bwMode="auto">
          <a:xfrm>
            <a:off x="6084168" y="829675"/>
            <a:ext cx="2664545" cy="346361"/>
          </a:xfrm>
          <a:prstGeom prst="rect">
            <a:avLst/>
          </a:prstGeom>
          <a:noFill/>
          <a:ln w="57150" cmpd="thickThin">
            <a:solidFill>
              <a:schemeClr val="tx1"/>
            </a:solidFill>
            <a:miter lim="800000"/>
            <a:headEnd/>
            <a:tailEnd/>
          </a:ln>
        </p:spPr>
        <p:txBody>
          <a:bodyPr anchor="ctr"/>
          <a:lstStyle/>
          <a:p>
            <a:pPr>
              <a:defRPr/>
            </a:pPr>
            <a:r>
              <a:rPr lang="en-GB" sz="1400" kern="0" dirty="0">
                <a:latin typeface="+mj-lt"/>
                <a:ea typeface="+mj-ea"/>
                <a:cs typeface="+mj-cs"/>
              </a:rPr>
              <a:t>NAME: </a:t>
            </a:r>
          </a:p>
          <a:p>
            <a:pPr>
              <a:defRPr/>
            </a:pPr>
            <a:endParaRPr lang="en-GB" sz="700" kern="0" dirty="0">
              <a:latin typeface="+mj-lt"/>
              <a:ea typeface="+mj-ea"/>
              <a:cs typeface="+mj-cs"/>
            </a:endParaRPr>
          </a:p>
        </p:txBody>
      </p:sp>
      <p:sp>
        <p:nvSpPr>
          <p:cNvPr id="14" name="Rectangle 13"/>
          <p:cNvSpPr/>
          <p:nvPr/>
        </p:nvSpPr>
        <p:spPr>
          <a:xfrm>
            <a:off x="251520" y="144722"/>
            <a:ext cx="1465499" cy="646331"/>
          </a:xfrm>
          <a:prstGeom prst="rect">
            <a:avLst/>
          </a:prstGeom>
          <a:noFill/>
        </p:spPr>
        <p:txBody>
          <a:bodyPr wrap="square" lIns="91440" tIns="45720" rIns="91440" bIns="45720">
            <a:spAutoFit/>
          </a:bodyPr>
          <a:lstStyle/>
          <a:p>
            <a:pPr algn="ct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rPr>
              <a:t>Kit List</a:t>
            </a:r>
            <a:endParaRPr lang="en-US" sz="36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55629626"/>
              </p:ext>
            </p:extLst>
          </p:nvPr>
        </p:nvGraphicFramePr>
        <p:xfrm>
          <a:off x="196152" y="845587"/>
          <a:ext cx="3041734" cy="2450973"/>
        </p:xfrm>
        <a:graphic>
          <a:graphicData uri="http://schemas.openxmlformats.org/drawingml/2006/table">
            <a:tbl>
              <a:tblPr firstRow="1" bandRow="1">
                <a:tableStyleId>{5940675A-B579-460E-94D1-54222C63F5DA}</a:tableStyleId>
              </a:tblPr>
              <a:tblGrid>
                <a:gridCol w="125661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05004">
                  <a:extLst>
                    <a:ext uri="{9D8B030D-6E8A-4147-A177-3AD203B41FA5}">
                      <a16:colId xmlns:a16="http://schemas.microsoft.com/office/drawing/2014/main" val="20002"/>
                    </a:ext>
                  </a:extLst>
                </a:gridCol>
              </a:tblGrid>
              <a:tr h="243708">
                <a:tc>
                  <a:txBody>
                    <a:bodyPr/>
                    <a:lstStyle/>
                    <a:p>
                      <a:r>
                        <a:rPr lang="en-GB" sz="1050" b="1" dirty="0"/>
                        <a:t>Group Kit</a:t>
                      </a:r>
                    </a:p>
                  </a:txBody>
                  <a:tcPr>
                    <a:solidFill>
                      <a:schemeClr val="bg2"/>
                    </a:solidFill>
                  </a:tcPr>
                </a:tc>
                <a:tc>
                  <a:txBody>
                    <a:bodyPr/>
                    <a:lstStyle/>
                    <a:p>
                      <a:r>
                        <a:rPr lang="en-GB" sz="1050" b="1" dirty="0"/>
                        <a:t>Carried by….</a:t>
                      </a:r>
                    </a:p>
                  </a:txBody>
                  <a:tcPr>
                    <a:solidFill>
                      <a:schemeClr val="bg2"/>
                    </a:solidFill>
                  </a:tcPr>
                </a:tc>
                <a:tc>
                  <a:txBody>
                    <a:bodyPr/>
                    <a:lstStyle/>
                    <a:p>
                      <a:r>
                        <a:rPr lang="en-GB" sz="1050" b="1" dirty="0"/>
                        <a:t>Packed</a:t>
                      </a:r>
                    </a:p>
                  </a:txBody>
                  <a:tcPr>
                    <a:solidFill>
                      <a:schemeClr val="bg2"/>
                    </a:solidFill>
                  </a:tcPr>
                </a:tc>
                <a:extLst>
                  <a:ext uri="{0D108BD9-81ED-4DB2-BD59-A6C34878D82A}">
                    <a16:rowId xmlns:a16="http://schemas.microsoft.com/office/drawing/2014/main" val="10000"/>
                  </a:ext>
                </a:extLst>
              </a:tr>
              <a:tr h="243708">
                <a:tc>
                  <a:txBody>
                    <a:bodyPr/>
                    <a:lstStyle/>
                    <a:p>
                      <a:r>
                        <a:rPr lang="en-GB" sz="1050" dirty="0"/>
                        <a:t>Tent inner</a:t>
                      </a:r>
                    </a:p>
                  </a:txBody>
                  <a:tcPr>
                    <a:solidFill>
                      <a:schemeClr val="bg2"/>
                    </a:solidFill>
                  </a:tcPr>
                </a:tc>
                <a:tc>
                  <a:txBody>
                    <a:bodyPr/>
                    <a:lstStyle/>
                    <a:p>
                      <a:endParaRPr lang="en-GB" sz="1050"/>
                    </a:p>
                  </a:txBody>
                  <a:tcPr>
                    <a:solidFill>
                      <a:schemeClr val="bg2"/>
                    </a:solidFill>
                  </a:tcPr>
                </a:tc>
                <a:tc>
                  <a:txBody>
                    <a:bodyPr/>
                    <a:lstStyle/>
                    <a:p>
                      <a:endParaRPr lang="en-GB" sz="1050"/>
                    </a:p>
                  </a:txBody>
                  <a:tcPr>
                    <a:solidFill>
                      <a:schemeClr val="bg2"/>
                    </a:solidFill>
                  </a:tcPr>
                </a:tc>
                <a:extLst>
                  <a:ext uri="{0D108BD9-81ED-4DB2-BD59-A6C34878D82A}">
                    <a16:rowId xmlns:a16="http://schemas.microsoft.com/office/drawing/2014/main" val="10001"/>
                  </a:ext>
                </a:extLst>
              </a:tr>
              <a:tr h="243708">
                <a:tc>
                  <a:txBody>
                    <a:bodyPr/>
                    <a:lstStyle/>
                    <a:p>
                      <a:r>
                        <a:rPr lang="en-GB" sz="1050" dirty="0"/>
                        <a:t>Tent outer</a:t>
                      </a:r>
                    </a:p>
                  </a:txBody>
                  <a:tcPr>
                    <a:solidFill>
                      <a:schemeClr val="bg2"/>
                    </a:solidFill>
                  </a:tcPr>
                </a:tc>
                <a:tc>
                  <a:txBody>
                    <a:bodyPr/>
                    <a:lstStyle/>
                    <a:p>
                      <a:endParaRPr lang="en-GB" sz="1050"/>
                    </a:p>
                  </a:txBody>
                  <a:tcPr>
                    <a:solidFill>
                      <a:schemeClr val="bg2"/>
                    </a:solidFill>
                  </a:tcPr>
                </a:tc>
                <a:tc>
                  <a:txBody>
                    <a:bodyPr/>
                    <a:lstStyle/>
                    <a:p>
                      <a:endParaRPr lang="en-GB" sz="1050"/>
                    </a:p>
                  </a:txBody>
                  <a:tcPr>
                    <a:solidFill>
                      <a:schemeClr val="bg2"/>
                    </a:solidFill>
                  </a:tcPr>
                </a:tc>
                <a:extLst>
                  <a:ext uri="{0D108BD9-81ED-4DB2-BD59-A6C34878D82A}">
                    <a16:rowId xmlns:a16="http://schemas.microsoft.com/office/drawing/2014/main" val="10002"/>
                  </a:ext>
                </a:extLst>
              </a:tr>
              <a:tr h="279273">
                <a:tc>
                  <a:txBody>
                    <a:bodyPr/>
                    <a:lstStyle/>
                    <a:p>
                      <a:r>
                        <a:rPr lang="en-GB" sz="1050" dirty="0"/>
                        <a:t>Tent poles/pegs</a:t>
                      </a:r>
                    </a:p>
                  </a:txBody>
                  <a:tcPr>
                    <a:solidFill>
                      <a:schemeClr val="bg2"/>
                    </a:solidFill>
                  </a:tcPr>
                </a:tc>
                <a:tc>
                  <a:txBody>
                    <a:bodyPr/>
                    <a:lstStyle/>
                    <a:p>
                      <a:endParaRPr lang="en-GB" sz="1050" dirty="0"/>
                    </a:p>
                  </a:txBody>
                  <a:tcPr>
                    <a:solidFill>
                      <a:schemeClr val="bg2"/>
                    </a:solidFill>
                  </a:tcPr>
                </a:tc>
                <a:tc>
                  <a:txBody>
                    <a:bodyPr/>
                    <a:lstStyle/>
                    <a:p>
                      <a:endParaRPr lang="en-GB" sz="1050"/>
                    </a:p>
                  </a:txBody>
                  <a:tcPr>
                    <a:solidFill>
                      <a:schemeClr val="bg2"/>
                    </a:solidFill>
                  </a:tcPr>
                </a:tc>
                <a:extLst>
                  <a:ext uri="{0D108BD9-81ED-4DB2-BD59-A6C34878D82A}">
                    <a16:rowId xmlns:a16="http://schemas.microsoft.com/office/drawing/2014/main" val="10003"/>
                  </a:ext>
                </a:extLst>
              </a:tr>
              <a:tr h="243708">
                <a:tc>
                  <a:txBody>
                    <a:bodyPr/>
                    <a:lstStyle/>
                    <a:p>
                      <a:r>
                        <a:rPr lang="en-GB" sz="1050" dirty="0"/>
                        <a:t>Stove</a:t>
                      </a:r>
                    </a:p>
                  </a:txBody>
                  <a:tcPr>
                    <a:solidFill>
                      <a:schemeClr val="bg2"/>
                    </a:solidFill>
                  </a:tcPr>
                </a:tc>
                <a:tc>
                  <a:txBody>
                    <a:bodyPr/>
                    <a:lstStyle/>
                    <a:p>
                      <a:endParaRPr lang="en-GB" sz="1050"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0004"/>
                  </a:ext>
                </a:extLst>
              </a:tr>
              <a:tr h="243708">
                <a:tc>
                  <a:txBody>
                    <a:bodyPr/>
                    <a:lstStyle/>
                    <a:p>
                      <a:r>
                        <a:rPr lang="en-GB" sz="1050" dirty="0"/>
                        <a:t>Pots</a:t>
                      </a:r>
                      <a:r>
                        <a:rPr lang="en-GB" sz="1050" baseline="0" dirty="0"/>
                        <a:t> and pans</a:t>
                      </a:r>
                      <a:endParaRPr lang="en-GB" sz="1050" dirty="0"/>
                    </a:p>
                  </a:txBody>
                  <a:tcPr>
                    <a:solidFill>
                      <a:schemeClr val="bg2"/>
                    </a:solidFill>
                  </a:tcPr>
                </a:tc>
                <a:tc>
                  <a:txBody>
                    <a:bodyPr/>
                    <a:lstStyle/>
                    <a:p>
                      <a:endParaRPr lang="en-GB" sz="1050"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0005"/>
                  </a:ext>
                </a:extLst>
              </a:tr>
              <a:tr h="243708">
                <a:tc>
                  <a:txBody>
                    <a:bodyPr/>
                    <a:lstStyle/>
                    <a:p>
                      <a:r>
                        <a:rPr lang="en-GB" sz="1050" dirty="0"/>
                        <a:t>Fuel</a:t>
                      </a:r>
                    </a:p>
                  </a:txBody>
                  <a:tcPr>
                    <a:solidFill>
                      <a:schemeClr val="bg2"/>
                    </a:solidFill>
                  </a:tcPr>
                </a:tc>
                <a:tc>
                  <a:txBody>
                    <a:bodyPr/>
                    <a:lstStyle/>
                    <a:p>
                      <a:endParaRPr lang="en-GB" sz="1050"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0006"/>
                  </a:ext>
                </a:extLst>
              </a:tr>
              <a:tr h="382162">
                <a:tc>
                  <a:txBody>
                    <a:bodyPr/>
                    <a:lstStyle/>
                    <a:p>
                      <a:r>
                        <a:rPr lang="en-GB" sz="1050" dirty="0"/>
                        <a:t>Washing-up liquid and </a:t>
                      </a:r>
                      <a:r>
                        <a:rPr lang="en-GB" sz="1050" dirty="0" err="1"/>
                        <a:t>scourer</a:t>
                      </a:r>
                      <a:endParaRPr lang="en-GB" sz="1050" dirty="0"/>
                    </a:p>
                  </a:txBody>
                  <a:tcPr>
                    <a:solidFill>
                      <a:schemeClr val="bg2"/>
                    </a:solidFill>
                  </a:tcPr>
                </a:tc>
                <a:tc>
                  <a:txBody>
                    <a:bodyPr/>
                    <a:lstStyle/>
                    <a:p>
                      <a:endParaRPr lang="en-GB" sz="1050"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0007"/>
                  </a:ext>
                </a:extLst>
              </a:tr>
              <a:tr h="243708">
                <a:tc>
                  <a:txBody>
                    <a:bodyPr/>
                    <a:lstStyle/>
                    <a:p>
                      <a:r>
                        <a:rPr lang="en-GB" sz="1050" dirty="0"/>
                        <a:t>String</a:t>
                      </a:r>
                      <a:r>
                        <a:rPr lang="en-GB" sz="1050" baseline="0" dirty="0"/>
                        <a:t> </a:t>
                      </a:r>
                      <a:endParaRPr lang="en-GB" sz="1050" dirty="0"/>
                    </a:p>
                  </a:txBody>
                  <a:tcPr>
                    <a:solidFill>
                      <a:schemeClr val="bg2"/>
                    </a:solidFill>
                  </a:tcPr>
                </a:tc>
                <a:tc>
                  <a:txBody>
                    <a:bodyPr/>
                    <a:lstStyle/>
                    <a:p>
                      <a:endParaRPr lang="en-GB" sz="1050"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000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73994655"/>
              </p:ext>
            </p:extLst>
          </p:nvPr>
        </p:nvGraphicFramePr>
        <p:xfrm>
          <a:off x="6120295" y="1340768"/>
          <a:ext cx="2592289" cy="4828872"/>
        </p:xfrm>
        <a:graphic>
          <a:graphicData uri="http://schemas.openxmlformats.org/drawingml/2006/table">
            <a:tbl>
              <a:tblPr firstRow="1" bandRow="1">
                <a:tableStyleId>{5940675A-B579-460E-94D1-54222C63F5DA}</a:tableStyleId>
              </a:tblPr>
              <a:tblGrid>
                <a:gridCol w="1944216">
                  <a:extLst>
                    <a:ext uri="{9D8B030D-6E8A-4147-A177-3AD203B41FA5}">
                      <a16:colId xmlns:a16="http://schemas.microsoft.com/office/drawing/2014/main" val="20000"/>
                    </a:ext>
                  </a:extLst>
                </a:gridCol>
                <a:gridCol w="648073">
                  <a:extLst>
                    <a:ext uri="{9D8B030D-6E8A-4147-A177-3AD203B41FA5}">
                      <a16:colId xmlns:a16="http://schemas.microsoft.com/office/drawing/2014/main" val="20001"/>
                    </a:ext>
                  </a:extLst>
                </a:gridCol>
              </a:tblGrid>
              <a:tr h="276087">
                <a:tc>
                  <a:txBody>
                    <a:bodyPr/>
                    <a:lstStyle/>
                    <a:p>
                      <a:r>
                        <a:rPr lang="en-GB" sz="1050" b="1" dirty="0"/>
                        <a:t>Personal kit (toiletries/medical)</a:t>
                      </a:r>
                    </a:p>
                  </a:txBody>
                  <a:tcPr/>
                </a:tc>
                <a:tc>
                  <a:txBody>
                    <a:bodyPr/>
                    <a:lstStyle/>
                    <a:p>
                      <a:r>
                        <a:rPr lang="en-GB" sz="1050" b="1" dirty="0"/>
                        <a:t>Packed</a:t>
                      </a:r>
                    </a:p>
                  </a:txBody>
                  <a:tcPr/>
                </a:tc>
                <a:extLst>
                  <a:ext uri="{0D108BD9-81ED-4DB2-BD59-A6C34878D82A}">
                    <a16:rowId xmlns:a16="http://schemas.microsoft.com/office/drawing/2014/main" val="10000"/>
                  </a:ext>
                </a:extLst>
              </a:tr>
              <a:tr h="276087">
                <a:tc>
                  <a:txBody>
                    <a:bodyPr/>
                    <a:lstStyle/>
                    <a:p>
                      <a:r>
                        <a:rPr lang="en-GB" sz="1050" dirty="0"/>
                        <a:t>Personal basic first aid kit</a:t>
                      </a:r>
                    </a:p>
                  </a:txBody>
                  <a:tcPr/>
                </a:tc>
                <a:tc>
                  <a:txBody>
                    <a:bodyPr/>
                    <a:lstStyle/>
                    <a:p>
                      <a:endParaRPr lang="en-GB" sz="1050"/>
                    </a:p>
                  </a:txBody>
                  <a:tcPr/>
                </a:tc>
                <a:extLst>
                  <a:ext uri="{0D108BD9-81ED-4DB2-BD59-A6C34878D82A}">
                    <a16:rowId xmlns:a16="http://schemas.microsoft.com/office/drawing/2014/main" val="10001"/>
                  </a:ext>
                </a:extLst>
              </a:tr>
              <a:tr h="276087">
                <a:tc>
                  <a:txBody>
                    <a:bodyPr/>
                    <a:lstStyle/>
                    <a:p>
                      <a:r>
                        <a:rPr lang="en-GB" sz="1050" dirty="0"/>
                        <a:t>Blister plasters</a:t>
                      </a:r>
                    </a:p>
                  </a:txBody>
                  <a:tcPr/>
                </a:tc>
                <a:tc>
                  <a:txBody>
                    <a:bodyPr/>
                    <a:lstStyle/>
                    <a:p>
                      <a:endParaRPr lang="en-GB" sz="1050"/>
                    </a:p>
                  </a:txBody>
                  <a:tcPr/>
                </a:tc>
                <a:extLst>
                  <a:ext uri="{0D108BD9-81ED-4DB2-BD59-A6C34878D82A}">
                    <a16:rowId xmlns:a16="http://schemas.microsoft.com/office/drawing/2014/main" val="10002"/>
                  </a:ext>
                </a:extLst>
              </a:tr>
              <a:tr h="276087">
                <a:tc>
                  <a:txBody>
                    <a:bodyPr/>
                    <a:lstStyle/>
                    <a:p>
                      <a:r>
                        <a:rPr lang="en-GB" sz="1050" dirty="0"/>
                        <a:t>Sun cream/mosquito repellent</a:t>
                      </a:r>
                    </a:p>
                  </a:txBody>
                  <a:tcPr/>
                </a:tc>
                <a:tc>
                  <a:txBody>
                    <a:bodyPr/>
                    <a:lstStyle/>
                    <a:p>
                      <a:endParaRPr lang="en-GB" sz="1050"/>
                    </a:p>
                  </a:txBody>
                  <a:tcPr/>
                </a:tc>
                <a:extLst>
                  <a:ext uri="{0D108BD9-81ED-4DB2-BD59-A6C34878D82A}">
                    <a16:rowId xmlns:a16="http://schemas.microsoft.com/office/drawing/2014/main" val="10003"/>
                  </a:ext>
                </a:extLst>
              </a:tr>
              <a:tr h="276087">
                <a:tc>
                  <a:txBody>
                    <a:bodyPr/>
                    <a:lstStyle/>
                    <a:p>
                      <a:r>
                        <a:rPr lang="en-GB" sz="1050" dirty="0"/>
                        <a:t>Toothbrush</a:t>
                      </a:r>
                      <a:r>
                        <a:rPr lang="en-GB" sz="1050" baseline="0" dirty="0"/>
                        <a:t> and paste</a:t>
                      </a:r>
                      <a:endParaRPr lang="en-GB" sz="1050" dirty="0"/>
                    </a:p>
                  </a:txBody>
                  <a:tcPr/>
                </a:tc>
                <a:tc>
                  <a:txBody>
                    <a:bodyPr/>
                    <a:lstStyle/>
                    <a:p>
                      <a:endParaRPr lang="en-GB" sz="1050"/>
                    </a:p>
                  </a:txBody>
                  <a:tcPr/>
                </a:tc>
                <a:extLst>
                  <a:ext uri="{0D108BD9-81ED-4DB2-BD59-A6C34878D82A}">
                    <a16:rowId xmlns:a16="http://schemas.microsoft.com/office/drawing/2014/main" val="10004"/>
                  </a:ext>
                </a:extLst>
              </a:tr>
              <a:tr h="276087">
                <a:tc>
                  <a:txBody>
                    <a:bodyPr/>
                    <a:lstStyle/>
                    <a:p>
                      <a:r>
                        <a:rPr lang="en-GB" sz="1050" dirty="0"/>
                        <a:t>Deodorant</a:t>
                      </a:r>
                    </a:p>
                  </a:txBody>
                  <a:tcPr/>
                </a:tc>
                <a:tc>
                  <a:txBody>
                    <a:bodyPr/>
                    <a:lstStyle/>
                    <a:p>
                      <a:endParaRPr lang="en-GB" sz="1050" dirty="0"/>
                    </a:p>
                  </a:txBody>
                  <a:tcPr/>
                </a:tc>
                <a:extLst>
                  <a:ext uri="{0D108BD9-81ED-4DB2-BD59-A6C34878D82A}">
                    <a16:rowId xmlns:a16="http://schemas.microsoft.com/office/drawing/2014/main" val="10005"/>
                  </a:ext>
                </a:extLst>
              </a:tr>
              <a:tr h="276087">
                <a:tc>
                  <a:txBody>
                    <a:bodyPr/>
                    <a:lstStyle/>
                    <a:p>
                      <a:r>
                        <a:rPr lang="en-GB" sz="1050" dirty="0"/>
                        <a:t>Personal toiletries</a:t>
                      </a:r>
                    </a:p>
                  </a:txBody>
                  <a:tcPr/>
                </a:tc>
                <a:tc>
                  <a:txBody>
                    <a:bodyPr/>
                    <a:lstStyle/>
                    <a:p>
                      <a:endParaRPr lang="en-GB" sz="1050" dirty="0"/>
                    </a:p>
                  </a:txBody>
                  <a:tcPr/>
                </a:tc>
                <a:extLst>
                  <a:ext uri="{0D108BD9-81ED-4DB2-BD59-A6C34878D82A}">
                    <a16:rowId xmlns:a16="http://schemas.microsoft.com/office/drawing/2014/main" val="10006"/>
                  </a:ext>
                </a:extLst>
              </a:tr>
              <a:tr h="276087">
                <a:tc>
                  <a:txBody>
                    <a:bodyPr/>
                    <a:lstStyle/>
                    <a:p>
                      <a:r>
                        <a:rPr lang="en-GB" sz="1050" dirty="0"/>
                        <a:t>Small</a:t>
                      </a:r>
                      <a:r>
                        <a:rPr lang="en-GB" sz="1050" baseline="0" dirty="0"/>
                        <a:t> towel</a:t>
                      </a:r>
                      <a:endParaRPr lang="en-GB" sz="1050" dirty="0"/>
                    </a:p>
                  </a:txBody>
                  <a:tcPr/>
                </a:tc>
                <a:tc>
                  <a:txBody>
                    <a:bodyPr/>
                    <a:lstStyle/>
                    <a:p>
                      <a:endParaRPr lang="en-GB" sz="1050" dirty="0"/>
                    </a:p>
                  </a:txBody>
                  <a:tcPr/>
                </a:tc>
                <a:extLst>
                  <a:ext uri="{0D108BD9-81ED-4DB2-BD59-A6C34878D82A}">
                    <a16:rowId xmlns:a16="http://schemas.microsoft.com/office/drawing/2014/main" val="10007"/>
                  </a:ext>
                </a:extLst>
              </a:tr>
              <a:tr h="276087">
                <a:tc>
                  <a:txBody>
                    <a:bodyPr/>
                    <a:lstStyle/>
                    <a:p>
                      <a:r>
                        <a:rPr lang="en-GB" sz="1050" dirty="0"/>
                        <a:t>Toilet paper</a:t>
                      </a:r>
                    </a:p>
                  </a:txBody>
                  <a:tcPr/>
                </a:tc>
                <a:tc>
                  <a:txBody>
                    <a:bodyPr/>
                    <a:lstStyle/>
                    <a:p>
                      <a:endParaRPr lang="en-GB" sz="1050" dirty="0"/>
                    </a:p>
                  </a:txBody>
                  <a:tcPr/>
                </a:tc>
                <a:extLst>
                  <a:ext uri="{0D108BD9-81ED-4DB2-BD59-A6C34878D82A}">
                    <a16:rowId xmlns:a16="http://schemas.microsoft.com/office/drawing/2014/main" val="10008"/>
                  </a:ext>
                </a:extLst>
              </a:tr>
              <a:tr h="407139">
                <a:tc>
                  <a:txBody>
                    <a:bodyPr/>
                    <a:lstStyle/>
                    <a:p>
                      <a:r>
                        <a:rPr lang="en-GB" sz="1050" dirty="0"/>
                        <a:t>Water purification tablets (if</a:t>
                      </a:r>
                      <a:r>
                        <a:rPr lang="en-GB" sz="1050" baseline="0" dirty="0"/>
                        <a:t> advised)</a:t>
                      </a:r>
                      <a:endParaRPr lang="en-GB" sz="1050" dirty="0"/>
                    </a:p>
                  </a:txBody>
                  <a:tcPr/>
                </a:tc>
                <a:tc>
                  <a:txBody>
                    <a:bodyPr/>
                    <a:lstStyle/>
                    <a:p>
                      <a:endParaRPr lang="en-GB" sz="1050" dirty="0"/>
                    </a:p>
                  </a:txBody>
                  <a:tcPr/>
                </a:tc>
                <a:extLst>
                  <a:ext uri="{0D108BD9-81ED-4DB2-BD59-A6C34878D82A}">
                    <a16:rowId xmlns:a16="http://schemas.microsoft.com/office/drawing/2014/main" val="10009"/>
                  </a:ext>
                </a:extLst>
              </a:tr>
              <a:tr h="276087">
                <a:tc>
                  <a:txBody>
                    <a:bodyPr/>
                    <a:lstStyle/>
                    <a:p>
                      <a:endParaRPr lang="en-GB" sz="1050" dirty="0"/>
                    </a:p>
                  </a:txBody>
                  <a:tcPr/>
                </a:tc>
                <a:tc>
                  <a:txBody>
                    <a:bodyPr/>
                    <a:lstStyle/>
                    <a:p>
                      <a:endParaRPr lang="en-GB" sz="1050" dirty="0"/>
                    </a:p>
                  </a:txBody>
                  <a:tcPr/>
                </a:tc>
                <a:extLst>
                  <a:ext uri="{0D108BD9-81ED-4DB2-BD59-A6C34878D82A}">
                    <a16:rowId xmlns:a16="http://schemas.microsoft.com/office/drawing/2014/main" val="10010"/>
                  </a:ext>
                </a:extLst>
              </a:tr>
              <a:tr h="276087">
                <a:tc>
                  <a:txBody>
                    <a:bodyPr/>
                    <a:lstStyle/>
                    <a:p>
                      <a:endParaRPr lang="en-GB" sz="1050" dirty="0"/>
                    </a:p>
                  </a:txBody>
                  <a:tcPr/>
                </a:tc>
                <a:tc>
                  <a:txBody>
                    <a:bodyPr/>
                    <a:lstStyle/>
                    <a:p>
                      <a:endParaRPr lang="en-GB" sz="1050" dirty="0"/>
                    </a:p>
                  </a:txBody>
                  <a:tcPr/>
                </a:tc>
                <a:extLst>
                  <a:ext uri="{0D108BD9-81ED-4DB2-BD59-A6C34878D82A}">
                    <a16:rowId xmlns:a16="http://schemas.microsoft.com/office/drawing/2014/main" val="10011"/>
                  </a:ext>
                </a:extLst>
              </a:tr>
              <a:tr h="276087">
                <a:tc>
                  <a:txBody>
                    <a:bodyPr/>
                    <a:lstStyle/>
                    <a:p>
                      <a:endParaRPr lang="en-GB" sz="1050" dirty="0"/>
                    </a:p>
                  </a:txBody>
                  <a:tcPr/>
                </a:tc>
                <a:tc>
                  <a:txBody>
                    <a:bodyPr/>
                    <a:lstStyle/>
                    <a:p>
                      <a:endParaRPr lang="en-GB" sz="1050" dirty="0"/>
                    </a:p>
                  </a:txBody>
                  <a:tcPr/>
                </a:tc>
                <a:extLst>
                  <a:ext uri="{0D108BD9-81ED-4DB2-BD59-A6C34878D82A}">
                    <a16:rowId xmlns:a16="http://schemas.microsoft.com/office/drawing/2014/main" val="10012"/>
                  </a:ext>
                </a:extLst>
              </a:tr>
              <a:tr h="276087">
                <a:tc>
                  <a:txBody>
                    <a:bodyPr/>
                    <a:lstStyle/>
                    <a:p>
                      <a:endParaRPr lang="en-GB" sz="1050" dirty="0"/>
                    </a:p>
                  </a:txBody>
                  <a:tcPr/>
                </a:tc>
                <a:tc>
                  <a:txBody>
                    <a:bodyPr/>
                    <a:lstStyle/>
                    <a:p>
                      <a:endParaRPr lang="en-GB" sz="1050" dirty="0"/>
                    </a:p>
                  </a:txBody>
                  <a:tcPr/>
                </a:tc>
                <a:extLst>
                  <a:ext uri="{0D108BD9-81ED-4DB2-BD59-A6C34878D82A}">
                    <a16:rowId xmlns:a16="http://schemas.microsoft.com/office/drawing/2014/main" val="10013"/>
                  </a:ext>
                </a:extLst>
              </a:tr>
              <a:tr h="276087">
                <a:tc>
                  <a:txBody>
                    <a:bodyPr/>
                    <a:lstStyle/>
                    <a:p>
                      <a:endParaRPr lang="en-GB" sz="1050" dirty="0"/>
                    </a:p>
                  </a:txBody>
                  <a:tcPr/>
                </a:tc>
                <a:tc>
                  <a:txBody>
                    <a:bodyPr/>
                    <a:lstStyle/>
                    <a:p>
                      <a:endParaRPr lang="en-GB" sz="1050" dirty="0"/>
                    </a:p>
                  </a:txBody>
                  <a:tcPr/>
                </a:tc>
                <a:extLst>
                  <a:ext uri="{0D108BD9-81ED-4DB2-BD59-A6C34878D82A}">
                    <a16:rowId xmlns:a16="http://schemas.microsoft.com/office/drawing/2014/main" val="10014"/>
                  </a:ext>
                </a:extLst>
              </a:tr>
              <a:tr h="276087">
                <a:tc>
                  <a:txBody>
                    <a:bodyPr/>
                    <a:lstStyle/>
                    <a:p>
                      <a:endParaRPr lang="en-GB" sz="1050" dirty="0"/>
                    </a:p>
                  </a:txBody>
                  <a:tcPr/>
                </a:tc>
                <a:tc>
                  <a:txBody>
                    <a:bodyPr/>
                    <a:lstStyle/>
                    <a:p>
                      <a:endParaRPr lang="en-GB" sz="1050" dirty="0"/>
                    </a:p>
                  </a:txBody>
                  <a:tcPr/>
                </a:tc>
                <a:extLst>
                  <a:ext uri="{0D108BD9-81ED-4DB2-BD59-A6C34878D82A}">
                    <a16:rowId xmlns:a16="http://schemas.microsoft.com/office/drawing/2014/main" val="10015"/>
                  </a:ext>
                </a:extLst>
              </a:tr>
              <a:tr h="276087">
                <a:tc>
                  <a:txBody>
                    <a:bodyPr/>
                    <a:lstStyle/>
                    <a:p>
                      <a:endParaRPr lang="en-GB" sz="1050" dirty="0"/>
                    </a:p>
                  </a:txBody>
                  <a:tcPr/>
                </a:tc>
                <a:tc>
                  <a:txBody>
                    <a:bodyPr/>
                    <a:lstStyle/>
                    <a:p>
                      <a:endParaRPr lang="en-GB" sz="1050" dirty="0"/>
                    </a:p>
                  </a:txBody>
                  <a:tcPr/>
                </a:tc>
                <a:extLst>
                  <a:ext uri="{0D108BD9-81ED-4DB2-BD59-A6C34878D82A}">
                    <a16:rowId xmlns:a16="http://schemas.microsoft.com/office/drawing/2014/main" val="10016"/>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003573390"/>
              </p:ext>
            </p:extLst>
          </p:nvPr>
        </p:nvGraphicFramePr>
        <p:xfrm>
          <a:off x="3347864" y="852631"/>
          <a:ext cx="2628169" cy="5321902"/>
        </p:xfrm>
        <a:graphic>
          <a:graphicData uri="http://schemas.openxmlformats.org/drawingml/2006/table">
            <a:tbl>
              <a:tblPr firstRow="1" bandRow="1">
                <a:tableStyleId>{5940675A-B579-460E-94D1-54222C63F5DA}</a:tableStyleId>
              </a:tblPr>
              <a:tblGrid>
                <a:gridCol w="1872209">
                  <a:extLst>
                    <a:ext uri="{9D8B030D-6E8A-4147-A177-3AD203B41FA5}">
                      <a16:colId xmlns:a16="http://schemas.microsoft.com/office/drawing/2014/main" val="20000"/>
                    </a:ext>
                  </a:extLst>
                </a:gridCol>
                <a:gridCol w="755960">
                  <a:extLst>
                    <a:ext uri="{9D8B030D-6E8A-4147-A177-3AD203B41FA5}">
                      <a16:colId xmlns:a16="http://schemas.microsoft.com/office/drawing/2014/main" val="20001"/>
                    </a:ext>
                  </a:extLst>
                </a:gridCol>
              </a:tblGrid>
              <a:tr h="245889">
                <a:tc>
                  <a:txBody>
                    <a:bodyPr/>
                    <a:lstStyle/>
                    <a:p>
                      <a:r>
                        <a:rPr lang="en-GB" sz="1050" b="1" dirty="0"/>
                        <a:t>Personal kit (other)</a:t>
                      </a:r>
                    </a:p>
                  </a:txBody>
                  <a:tcPr/>
                </a:tc>
                <a:tc>
                  <a:txBody>
                    <a:bodyPr/>
                    <a:lstStyle/>
                    <a:p>
                      <a:r>
                        <a:rPr lang="en-GB" sz="1050" b="1" dirty="0"/>
                        <a:t>Packed</a:t>
                      </a:r>
                    </a:p>
                  </a:txBody>
                  <a:tcPr/>
                </a:tc>
                <a:extLst>
                  <a:ext uri="{0D108BD9-81ED-4DB2-BD59-A6C34878D82A}">
                    <a16:rowId xmlns:a16="http://schemas.microsoft.com/office/drawing/2014/main" val="10000"/>
                  </a:ext>
                </a:extLst>
              </a:tr>
              <a:tr h="402363">
                <a:tc>
                  <a:txBody>
                    <a:bodyPr/>
                    <a:lstStyle/>
                    <a:p>
                      <a:r>
                        <a:rPr lang="en-GB" sz="1050" dirty="0"/>
                        <a:t>Rucksack and liner</a:t>
                      </a:r>
                    </a:p>
                    <a:p>
                      <a:r>
                        <a:rPr lang="en-GB" sz="1050" dirty="0"/>
                        <a:t>(55-65 litre)</a:t>
                      </a:r>
                    </a:p>
                  </a:txBody>
                  <a:tcPr/>
                </a:tc>
                <a:tc>
                  <a:txBody>
                    <a:bodyPr/>
                    <a:lstStyle/>
                    <a:p>
                      <a:r>
                        <a:rPr lang="en-GB" sz="1050" dirty="0"/>
                        <a:t>Wear</a:t>
                      </a:r>
                      <a:r>
                        <a:rPr lang="en-GB" sz="1050" baseline="0" dirty="0"/>
                        <a:t> !</a:t>
                      </a:r>
                      <a:endParaRPr lang="en-GB" sz="1050" dirty="0"/>
                    </a:p>
                  </a:txBody>
                  <a:tcPr/>
                </a:tc>
                <a:extLst>
                  <a:ext uri="{0D108BD9-81ED-4DB2-BD59-A6C34878D82A}">
                    <a16:rowId xmlns:a16="http://schemas.microsoft.com/office/drawing/2014/main" val="10001"/>
                  </a:ext>
                </a:extLst>
              </a:tr>
              <a:tr h="245889">
                <a:tc>
                  <a:txBody>
                    <a:bodyPr/>
                    <a:lstStyle/>
                    <a:p>
                      <a:r>
                        <a:rPr lang="en-GB" sz="1050" dirty="0"/>
                        <a:t>Sleeping mat</a:t>
                      </a:r>
                    </a:p>
                  </a:txBody>
                  <a:tcPr/>
                </a:tc>
                <a:tc>
                  <a:txBody>
                    <a:bodyPr/>
                    <a:lstStyle/>
                    <a:p>
                      <a:endParaRPr lang="en-GB" sz="1050"/>
                    </a:p>
                  </a:txBody>
                  <a:tcPr/>
                </a:tc>
                <a:extLst>
                  <a:ext uri="{0D108BD9-81ED-4DB2-BD59-A6C34878D82A}">
                    <a16:rowId xmlns:a16="http://schemas.microsoft.com/office/drawing/2014/main" val="10002"/>
                  </a:ext>
                </a:extLst>
              </a:tr>
              <a:tr h="245889">
                <a:tc>
                  <a:txBody>
                    <a:bodyPr/>
                    <a:lstStyle/>
                    <a:p>
                      <a:r>
                        <a:rPr lang="en-GB" sz="1050" dirty="0"/>
                        <a:t>Sleeping bag</a:t>
                      </a:r>
                    </a:p>
                  </a:txBody>
                  <a:tcPr/>
                </a:tc>
                <a:tc>
                  <a:txBody>
                    <a:bodyPr/>
                    <a:lstStyle/>
                    <a:p>
                      <a:endParaRPr lang="en-GB" sz="1050"/>
                    </a:p>
                  </a:txBody>
                  <a:tcPr/>
                </a:tc>
                <a:extLst>
                  <a:ext uri="{0D108BD9-81ED-4DB2-BD59-A6C34878D82A}">
                    <a16:rowId xmlns:a16="http://schemas.microsoft.com/office/drawing/2014/main" val="10003"/>
                  </a:ext>
                </a:extLst>
              </a:tr>
              <a:tr h="245889">
                <a:tc>
                  <a:txBody>
                    <a:bodyPr/>
                    <a:lstStyle/>
                    <a:p>
                      <a:r>
                        <a:rPr lang="en-GB" sz="1050" dirty="0"/>
                        <a:t>Water bottle/Platypus</a:t>
                      </a:r>
                    </a:p>
                  </a:txBody>
                  <a:tcPr/>
                </a:tc>
                <a:tc>
                  <a:txBody>
                    <a:bodyPr/>
                    <a:lstStyle/>
                    <a:p>
                      <a:endParaRPr lang="en-GB" sz="1050"/>
                    </a:p>
                  </a:txBody>
                  <a:tcPr/>
                </a:tc>
                <a:extLst>
                  <a:ext uri="{0D108BD9-81ED-4DB2-BD59-A6C34878D82A}">
                    <a16:rowId xmlns:a16="http://schemas.microsoft.com/office/drawing/2014/main" val="10004"/>
                  </a:ext>
                </a:extLst>
              </a:tr>
              <a:tr h="245889">
                <a:tc>
                  <a:txBody>
                    <a:bodyPr/>
                    <a:lstStyle/>
                    <a:p>
                      <a:r>
                        <a:rPr lang="en-GB" sz="1050" dirty="0"/>
                        <a:t>Knife/fork/spoon</a:t>
                      </a:r>
                    </a:p>
                  </a:txBody>
                  <a:tcPr/>
                </a:tc>
                <a:tc>
                  <a:txBody>
                    <a:bodyPr/>
                    <a:lstStyle/>
                    <a:p>
                      <a:endParaRPr lang="en-GB" sz="1050" dirty="0"/>
                    </a:p>
                  </a:txBody>
                  <a:tcPr/>
                </a:tc>
                <a:extLst>
                  <a:ext uri="{0D108BD9-81ED-4DB2-BD59-A6C34878D82A}">
                    <a16:rowId xmlns:a16="http://schemas.microsoft.com/office/drawing/2014/main" val="10005"/>
                  </a:ext>
                </a:extLst>
              </a:tr>
              <a:tr h="245889">
                <a:tc>
                  <a:txBody>
                    <a:bodyPr/>
                    <a:lstStyle/>
                    <a:p>
                      <a:r>
                        <a:rPr lang="en-GB" sz="1050" dirty="0"/>
                        <a:t>Mug and plate/bowl</a:t>
                      </a:r>
                    </a:p>
                  </a:txBody>
                  <a:tcPr/>
                </a:tc>
                <a:tc>
                  <a:txBody>
                    <a:bodyPr/>
                    <a:lstStyle/>
                    <a:p>
                      <a:endParaRPr lang="en-GB" sz="1050" dirty="0"/>
                    </a:p>
                  </a:txBody>
                  <a:tcPr/>
                </a:tc>
                <a:extLst>
                  <a:ext uri="{0D108BD9-81ED-4DB2-BD59-A6C34878D82A}">
                    <a16:rowId xmlns:a16="http://schemas.microsoft.com/office/drawing/2014/main" val="10006"/>
                  </a:ext>
                </a:extLst>
              </a:tr>
              <a:tr h="245889">
                <a:tc>
                  <a:txBody>
                    <a:bodyPr/>
                    <a:lstStyle/>
                    <a:p>
                      <a:r>
                        <a:rPr lang="en-GB" sz="1050" dirty="0"/>
                        <a:t>Matches (in sealed bag)</a:t>
                      </a:r>
                    </a:p>
                  </a:txBody>
                  <a:tcPr/>
                </a:tc>
                <a:tc>
                  <a:txBody>
                    <a:bodyPr/>
                    <a:lstStyle/>
                    <a:p>
                      <a:endParaRPr lang="en-GB" sz="1050" dirty="0"/>
                    </a:p>
                  </a:txBody>
                  <a:tcPr/>
                </a:tc>
                <a:extLst>
                  <a:ext uri="{0D108BD9-81ED-4DB2-BD59-A6C34878D82A}">
                    <a16:rowId xmlns:a16="http://schemas.microsoft.com/office/drawing/2014/main" val="10007"/>
                  </a:ext>
                </a:extLst>
              </a:tr>
              <a:tr h="245889">
                <a:tc>
                  <a:txBody>
                    <a:bodyPr/>
                    <a:lstStyle/>
                    <a:p>
                      <a:r>
                        <a:rPr lang="en-GB" sz="1050" dirty="0"/>
                        <a:t>Tea towel</a:t>
                      </a:r>
                    </a:p>
                  </a:txBody>
                  <a:tcPr/>
                </a:tc>
                <a:tc>
                  <a:txBody>
                    <a:bodyPr/>
                    <a:lstStyle/>
                    <a:p>
                      <a:endParaRPr lang="en-GB" sz="1050" dirty="0"/>
                    </a:p>
                  </a:txBody>
                  <a:tcPr/>
                </a:tc>
                <a:extLst>
                  <a:ext uri="{0D108BD9-81ED-4DB2-BD59-A6C34878D82A}">
                    <a16:rowId xmlns:a16="http://schemas.microsoft.com/office/drawing/2014/main" val="10008"/>
                  </a:ext>
                </a:extLst>
              </a:tr>
              <a:tr h="315562">
                <a:tc>
                  <a:txBody>
                    <a:bodyPr/>
                    <a:lstStyle/>
                    <a:p>
                      <a:r>
                        <a:rPr lang="en-GB" sz="1050" dirty="0"/>
                        <a:t>Emergency contact procedure</a:t>
                      </a:r>
                    </a:p>
                  </a:txBody>
                  <a:tcPr/>
                </a:tc>
                <a:tc>
                  <a:txBody>
                    <a:bodyPr/>
                    <a:lstStyle/>
                    <a:p>
                      <a:endParaRPr lang="en-GB" sz="1050" dirty="0"/>
                    </a:p>
                  </a:txBody>
                  <a:tcPr/>
                </a:tc>
                <a:extLst>
                  <a:ext uri="{0D108BD9-81ED-4DB2-BD59-A6C34878D82A}">
                    <a16:rowId xmlns:a16="http://schemas.microsoft.com/office/drawing/2014/main" val="10009"/>
                  </a:ext>
                </a:extLst>
              </a:tr>
              <a:tr h="245889">
                <a:tc>
                  <a:txBody>
                    <a:bodyPr/>
                    <a:lstStyle/>
                    <a:p>
                      <a:r>
                        <a:rPr lang="en-GB" sz="1050" dirty="0"/>
                        <a:t>Maps (and map case)</a:t>
                      </a:r>
                    </a:p>
                  </a:txBody>
                  <a:tcPr/>
                </a:tc>
                <a:tc>
                  <a:txBody>
                    <a:bodyPr/>
                    <a:lstStyle/>
                    <a:p>
                      <a:endParaRPr lang="en-GB" sz="1050" dirty="0"/>
                    </a:p>
                  </a:txBody>
                  <a:tcPr/>
                </a:tc>
                <a:extLst>
                  <a:ext uri="{0D108BD9-81ED-4DB2-BD59-A6C34878D82A}">
                    <a16:rowId xmlns:a16="http://schemas.microsoft.com/office/drawing/2014/main" val="10010"/>
                  </a:ext>
                </a:extLst>
              </a:tr>
              <a:tr h="245889">
                <a:tc>
                  <a:txBody>
                    <a:bodyPr/>
                    <a:lstStyle/>
                    <a:p>
                      <a:r>
                        <a:rPr lang="en-GB" sz="1050" dirty="0"/>
                        <a:t>Compass, route cards</a:t>
                      </a:r>
                    </a:p>
                  </a:txBody>
                  <a:tcPr/>
                </a:tc>
                <a:tc>
                  <a:txBody>
                    <a:bodyPr/>
                    <a:lstStyle/>
                    <a:p>
                      <a:endParaRPr lang="en-GB" sz="1050" dirty="0"/>
                    </a:p>
                  </a:txBody>
                  <a:tcPr/>
                </a:tc>
                <a:extLst>
                  <a:ext uri="{0D108BD9-81ED-4DB2-BD59-A6C34878D82A}">
                    <a16:rowId xmlns:a16="http://schemas.microsoft.com/office/drawing/2014/main" val="10011"/>
                  </a:ext>
                </a:extLst>
              </a:tr>
              <a:tr h="402363">
                <a:tc>
                  <a:txBody>
                    <a:bodyPr/>
                    <a:lstStyle/>
                    <a:p>
                      <a:r>
                        <a:rPr lang="en-GB" sz="1050" dirty="0"/>
                        <a:t>Head torch/Torch and spare batteries</a:t>
                      </a:r>
                    </a:p>
                  </a:txBody>
                  <a:tcPr/>
                </a:tc>
                <a:tc>
                  <a:txBody>
                    <a:bodyPr/>
                    <a:lstStyle/>
                    <a:p>
                      <a:endParaRPr lang="en-GB" sz="1050" dirty="0"/>
                    </a:p>
                  </a:txBody>
                  <a:tcPr/>
                </a:tc>
                <a:extLst>
                  <a:ext uri="{0D108BD9-81ED-4DB2-BD59-A6C34878D82A}">
                    <a16:rowId xmlns:a16="http://schemas.microsoft.com/office/drawing/2014/main" val="10012"/>
                  </a:ext>
                </a:extLst>
              </a:tr>
              <a:tr h="245889">
                <a:tc>
                  <a:txBody>
                    <a:bodyPr/>
                    <a:lstStyle/>
                    <a:p>
                      <a:r>
                        <a:rPr lang="en-GB" sz="1050" dirty="0"/>
                        <a:t>Emergency</a:t>
                      </a:r>
                      <a:r>
                        <a:rPr lang="en-GB" sz="1050" baseline="0" dirty="0"/>
                        <a:t> w</a:t>
                      </a:r>
                      <a:r>
                        <a:rPr lang="en-GB" sz="1050" dirty="0"/>
                        <a:t>histle</a:t>
                      </a:r>
                    </a:p>
                  </a:txBody>
                  <a:tcPr/>
                </a:tc>
                <a:tc>
                  <a:txBody>
                    <a:bodyPr/>
                    <a:lstStyle/>
                    <a:p>
                      <a:endParaRPr lang="en-GB" sz="1050" dirty="0"/>
                    </a:p>
                  </a:txBody>
                  <a:tcPr/>
                </a:tc>
                <a:extLst>
                  <a:ext uri="{0D108BD9-81ED-4DB2-BD59-A6C34878D82A}">
                    <a16:rowId xmlns:a16="http://schemas.microsoft.com/office/drawing/2014/main" val="10013"/>
                  </a:ext>
                </a:extLst>
              </a:tr>
              <a:tr h="245889">
                <a:tc>
                  <a:txBody>
                    <a:bodyPr/>
                    <a:lstStyle/>
                    <a:p>
                      <a:r>
                        <a:rPr lang="en-GB" sz="1050" dirty="0"/>
                        <a:t>Alarm clock/watch</a:t>
                      </a:r>
                    </a:p>
                  </a:txBody>
                  <a:tcPr/>
                </a:tc>
                <a:tc>
                  <a:txBody>
                    <a:bodyPr/>
                    <a:lstStyle/>
                    <a:p>
                      <a:endParaRPr lang="en-GB" sz="1050" dirty="0"/>
                    </a:p>
                  </a:txBody>
                  <a:tcPr/>
                </a:tc>
                <a:extLst>
                  <a:ext uri="{0D108BD9-81ED-4DB2-BD59-A6C34878D82A}">
                    <a16:rowId xmlns:a16="http://schemas.microsoft.com/office/drawing/2014/main" val="10014"/>
                  </a:ext>
                </a:extLst>
              </a:tr>
              <a:tr h="245889">
                <a:tc>
                  <a:txBody>
                    <a:bodyPr/>
                    <a:lstStyle/>
                    <a:p>
                      <a:r>
                        <a:rPr lang="en-GB" sz="1050" dirty="0"/>
                        <a:t>Notebook and pencils</a:t>
                      </a:r>
                    </a:p>
                  </a:txBody>
                  <a:tcPr/>
                </a:tc>
                <a:tc>
                  <a:txBody>
                    <a:bodyPr/>
                    <a:lstStyle/>
                    <a:p>
                      <a:endParaRPr lang="en-GB" sz="1050"/>
                    </a:p>
                  </a:txBody>
                  <a:tcPr/>
                </a:tc>
                <a:extLst>
                  <a:ext uri="{0D108BD9-81ED-4DB2-BD59-A6C34878D82A}">
                    <a16:rowId xmlns:a16="http://schemas.microsoft.com/office/drawing/2014/main" val="10015"/>
                  </a:ext>
                </a:extLst>
              </a:tr>
              <a:tr h="245889">
                <a:tc>
                  <a:txBody>
                    <a:bodyPr/>
                    <a:lstStyle/>
                    <a:p>
                      <a:r>
                        <a:rPr lang="en-GB" sz="1050" dirty="0"/>
                        <a:t>Money</a:t>
                      </a:r>
                    </a:p>
                  </a:txBody>
                  <a:tcPr/>
                </a:tc>
                <a:tc>
                  <a:txBody>
                    <a:bodyPr/>
                    <a:lstStyle/>
                    <a:p>
                      <a:endParaRPr lang="en-GB" sz="1050" dirty="0"/>
                    </a:p>
                  </a:txBody>
                  <a:tcPr/>
                </a:tc>
                <a:extLst>
                  <a:ext uri="{0D108BD9-81ED-4DB2-BD59-A6C34878D82A}">
                    <a16:rowId xmlns:a16="http://schemas.microsoft.com/office/drawing/2014/main" val="10016"/>
                  </a:ext>
                </a:extLst>
              </a:tr>
              <a:tr h="245889">
                <a:tc>
                  <a:txBody>
                    <a:bodyPr/>
                    <a:lstStyle/>
                    <a:p>
                      <a:r>
                        <a:rPr lang="en-GB" sz="1050" dirty="0"/>
                        <a:t>Camera</a:t>
                      </a:r>
                    </a:p>
                  </a:txBody>
                  <a:tcPr/>
                </a:tc>
                <a:tc>
                  <a:txBody>
                    <a:bodyPr/>
                    <a:lstStyle/>
                    <a:p>
                      <a:endParaRPr lang="en-GB" sz="1050" dirty="0"/>
                    </a:p>
                  </a:txBody>
                  <a:tcPr/>
                </a:tc>
                <a:extLst>
                  <a:ext uri="{0D108BD9-81ED-4DB2-BD59-A6C34878D82A}">
                    <a16:rowId xmlns:a16="http://schemas.microsoft.com/office/drawing/2014/main" val="10017"/>
                  </a:ext>
                </a:extLst>
              </a:tr>
              <a:tr h="2458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err="1"/>
                        <a:t>Binliners</a:t>
                      </a:r>
                      <a:r>
                        <a:rPr lang="en-GB" sz="1050" dirty="0"/>
                        <a:t> (for keeping</a:t>
                      </a:r>
                      <a:r>
                        <a:rPr lang="en-GB" sz="1050" baseline="0" dirty="0"/>
                        <a:t> things dry and for rubbish)</a:t>
                      </a:r>
                      <a:endParaRPr lang="en-GB" sz="1050" dirty="0"/>
                    </a:p>
                  </a:txBody>
                  <a:tcPr/>
                </a:tc>
                <a:tc>
                  <a:txBody>
                    <a:bodyPr/>
                    <a:lstStyle/>
                    <a:p>
                      <a:endParaRPr lang="en-GB" sz="1050" dirty="0"/>
                    </a:p>
                  </a:txBody>
                  <a:tcPr/>
                </a:tc>
                <a:extLst>
                  <a:ext uri="{0D108BD9-81ED-4DB2-BD59-A6C34878D82A}">
                    <a16:rowId xmlns:a16="http://schemas.microsoft.com/office/drawing/2014/main" val="10018"/>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767031499"/>
              </p:ext>
            </p:extLst>
          </p:nvPr>
        </p:nvGraphicFramePr>
        <p:xfrm>
          <a:off x="193615" y="3401525"/>
          <a:ext cx="3046807" cy="3024336"/>
        </p:xfrm>
        <a:graphic>
          <a:graphicData uri="http://schemas.openxmlformats.org/drawingml/2006/table">
            <a:tbl>
              <a:tblPr firstRow="1" bandRow="1">
                <a:tableStyleId>{5940675A-B579-460E-94D1-54222C63F5DA}</a:tableStyleId>
              </a:tblPr>
              <a:tblGrid>
                <a:gridCol w="2354934">
                  <a:extLst>
                    <a:ext uri="{9D8B030D-6E8A-4147-A177-3AD203B41FA5}">
                      <a16:colId xmlns:a16="http://schemas.microsoft.com/office/drawing/2014/main" val="20000"/>
                    </a:ext>
                  </a:extLst>
                </a:gridCol>
                <a:gridCol w="691873">
                  <a:extLst>
                    <a:ext uri="{9D8B030D-6E8A-4147-A177-3AD203B41FA5}">
                      <a16:colId xmlns:a16="http://schemas.microsoft.com/office/drawing/2014/main" val="20001"/>
                    </a:ext>
                  </a:extLst>
                </a:gridCol>
              </a:tblGrid>
              <a:tr h="252028">
                <a:tc>
                  <a:txBody>
                    <a:bodyPr/>
                    <a:lstStyle/>
                    <a:p>
                      <a:r>
                        <a:rPr lang="en-GB" sz="1050" b="1" dirty="0"/>
                        <a:t>Personal kit (Clothing)</a:t>
                      </a:r>
                    </a:p>
                  </a:txBody>
                  <a:tcPr/>
                </a:tc>
                <a:tc>
                  <a:txBody>
                    <a:bodyPr/>
                    <a:lstStyle/>
                    <a:p>
                      <a:r>
                        <a:rPr lang="en-GB" sz="1050" b="1" dirty="0"/>
                        <a:t>Packed</a:t>
                      </a:r>
                    </a:p>
                  </a:txBody>
                  <a:tcPr/>
                </a:tc>
                <a:extLst>
                  <a:ext uri="{0D108BD9-81ED-4DB2-BD59-A6C34878D82A}">
                    <a16:rowId xmlns:a16="http://schemas.microsoft.com/office/drawing/2014/main" val="10000"/>
                  </a:ext>
                </a:extLst>
              </a:tr>
              <a:tr h="252028">
                <a:tc>
                  <a:txBody>
                    <a:bodyPr/>
                    <a:lstStyle/>
                    <a:p>
                      <a:r>
                        <a:rPr lang="en-GB" sz="1050" dirty="0"/>
                        <a:t>Walking boots</a:t>
                      </a:r>
                    </a:p>
                  </a:txBody>
                  <a:tcPr/>
                </a:tc>
                <a:tc>
                  <a:txBody>
                    <a:bodyPr/>
                    <a:lstStyle/>
                    <a:p>
                      <a:r>
                        <a:rPr lang="en-GB" sz="1050" dirty="0"/>
                        <a:t>Wear !</a:t>
                      </a:r>
                    </a:p>
                  </a:txBody>
                  <a:tcPr/>
                </a:tc>
                <a:extLst>
                  <a:ext uri="{0D108BD9-81ED-4DB2-BD59-A6C34878D82A}">
                    <a16:rowId xmlns:a16="http://schemas.microsoft.com/office/drawing/2014/main" val="10001"/>
                  </a:ext>
                </a:extLst>
              </a:tr>
              <a:tr h="252028">
                <a:tc>
                  <a:txBody>
                    <a:bodyPr/>
                    <a:lstStyle/>
                    <a:p>
                      <a:r>
                        <a:rPr lang="en-GB" sz="1050" dirty="0"/>
                        <a:t>Walking socks (1 per day)</a:t>
                      </a:r>
                    </a:p>
                  </a:txBody>
                  <a:tcPr/>
                </a:tc>
                <a:tc>
                  <a:txBody>
                    <a:bodyPr/>
                    <a:lstStyle/>
                    <a:p>
                      <a:endParaRPr lang="en-GB" sz="1050" dirty="0"/>
                    </a:p>
                  </a:txBody>
                  <a:tcPr/>
                </a:tc>
                <a:extLst>
                  <a:ext uri="{0D108BD9-81ED-4DB2-BD59-A6C34878D82A}">
                    <a16:rowId xmlns:a16="http://schemas.microsoft.com/office/drawing/2014/main" val="10002"/>
                  </a:ext>
                </a:extLst>
              </a:tr>
              <a:tr h="252028">
                <a:tc>
                  <a:txBody>
                    <a:bodyPr/>
                    <a:lstStyle/>
                    <a:p>
                      <a:r>
                        <a:rPr lang="en-GB" sz="1050" dirty="0"/>
                        <a:t>T-shirts/base layers (1 per day)</a:t>
                      </a:r>
                    </a:p>
                  </a:txBody>
                  <a:tcPr/>
                </a:tc>
                <a:tc>
                  <a:txBody>
                    <a:bodyPr/>
                    <a:lstStyle/>
                    <a:p>
                      <a:endParaRPr lang="en-GB" sz="1050" dirty="0"/>
                    </a:p>
                  </a:txBody>
                  <a:tcPr/>
                </a:tc>
                <a:extLst>
                  <a:ext uri="{0D108BD9-81ED-4DB2-BD59-A6C34878D82A}">
                    <a16:rowId xmlns:a16="http://schemas.microsoft.com/office/drawing/2014/main" val="10003"/>
                  </a:ext>
                </a:extLst>
              </a:tr>
              <a:tr h="252028">
                <a:tc>
                  <a:txBody>
                    <a:bodyPr/>
                    <a:lstStyle/>
                    <a:p>
                      <a:r>
                        <a:rPr lang="en-GB" sz="1050" dirty="0"/>
                        <a:t>Fleece top/jumper</a:t>
                      </a:r>
                    </a:p>
                  </a:txBody>
                  <a:tcPr/>
                </a:tc>
                <a:tc>
                  <a:txBody>
                    <a:bodyPr/>
                    <a:lstStyle/>
                    <a:p>
                      <a:endParaRPr lang="en-GB" sz="1050"/>
                    </a:p>
                  </a:txBody>
                  <a:tcPr/>
                </a:tc>
                <a:extLst>
                  <a:ext uri="{0D108BD9-81ED-4DB2-BD59-A6C34878D82A}">
                    <a16:rowId xmlns:a16="http://schemas.microsoft.com/office/drawing/2014/main" val="10004"/>
                  </a:ext>
                </a:extLst>
              </a:tr>
              <a:tr h="252028">
                <a:tc>
                  <a:txBody>
                    <a:bodyPr/>
                    <a:lstStyle/>
                    <a:p>
                      <a:r>
                        <a:rPr lang="en-GB" sz="1050" dirty="0"/>
                        <a:t>Walking trousers</a:t>
                      </a:r>
                      <a:r>
                        <a:rPr lang="en-GB" sz="1050" baseline="0" dirty="0"/>
                        <a:t> (not jeans)</a:t>
                      </a:r>
                      <a:endParaRPr lang="en-GB" sz="1050" dirty="0"/>
                    </a:p>
                  </a:txBody>
                  <a:tcPr/>
                </a:tc>
                <a:tc>
                  <a:txBody>
                    <a:bodyPr/>
                    <a:lstStyle/>
                    <a:p>
                      <a:endParaRPr lang="en-GB" sz="1050" dirty="0"/>
                    </a:p>
                  </a:txBody>
                  <a:tcPr/>
                </a:tc>
                <a:extLst>
                  <a:ext uri="{0D108BD9-81ED-4DB2-BD59-A6C34878D82A}">
                    <a16:rowId xmlns:a16="http://schemas.microsoft.com/office/drawing/2014/main" val="10005"/>
                  </a:ext>
                </a:extLst>
              </a:tr>
              <a:tr h="252028">
                <a:tc>
                  <a:txBody>
                    <a:bodyPr/>
                    <a:lstStyle/>
                    <a:p>
                      <a:r>
                        <a:rPr lang="en-GB" sz="1050" dirty="0"/>
                        <a:t>Underwear/Bra</a:t>
                      </a:r>
                    </a:p>
                  </a:txBody>
                  <a:tcPr/>
                </a:tc>
                <a:tc>
                  <a:txBody>
                    <a:bodyPr/>
                    <a:lstStyle/>
                    <a:p>
                      <a:endParaRPr lang="en-GB" sz="1050" dirty="0"/>
                    </a:p>
                  </a:txBody>
                  <a:tcPr/>
                </a:tc>
                <a:extLst>
                  <a:ext uri="{0D108BD9-81ED-4DB2-BD59-A6C34878D82A}">
                    <a16:rowId xmlns:a16="http://schemas.microsoft.com/office/drawing/2014/main" val="10006"/>
                  </a:ext>
                </a:extLst>
              </a:tr>
              <a:tr h="252028">
                <a:tc>
                  <a:txBody>
                    <a:bodyPr/>
                    <a:lstStyle/>
                    <a:p>
                      <a:r>
                        <a:rPr lang="en-GB" sz="1050" dirty="0"/>
                        <a:t>Nightwear</a:t>
                      </a:r>
                    </a:p>
                  </a:txBody>
                  <a:tcPr/>
                </a:tc>
                <a:tc>
                  <a:txBody>
                    <a:bodyPr/>
                    <a:lstStyle/>
                    <a:p>
                      <a:endParaRPr lang="en-GB" sz="1050" dirty="0"/>
                    </a:p>
                  </a:txBody>
                  <a:tcPr/>
                </a:tc>
                <a:extLst>
                  <a:ext uri="{0D108BD9-81ED-4DB2-BD59-A6C34878D82A}">
                    <a16:rowId xmlns:a16="http://schemas.microsoft.com/office/drawing/2014/main" val="10007"/>
                  </a:ext>
                </a:extLst>
              </a:tr>
              <a:tr h="252028">
                <a:tc>
                  <a:txBody>
                    <a:bodyPr/>
                    <a:lstStyle/>
                    <a:p>
                      <a:r>
                        <a:rPr lang="en-GB" sz="1050" dirty="0"/>
                        <a:t>Comfy</a:t>
                      </a:r>
                      <a:r>
                        <a:rPr lang="en-GB" sz="1050" baseline="0" dirty="0"/>
                        <a:t> footwear</a:t>
                      </a:r>
                      <a:r>
                        <a:rPr lang="en-GB" sz="1050" dirty="0"/>
                        <a:t>(for campsite)</a:t>
                      </a:r>
                    </a:p>
                  </a:txBody>
                  <a:tcPr/>
                </a:tc>
                <a:tc>
                  <a:txBody>
                    <a:bodyPr/>
                    <a:lstStyle/>
                    <a:p>
                      <a:endParaRPr lang="en-GB" sz="1050" dirty="0"/>
                    </a:p>
                  </a:txBody>
                  <a:tcPr/>
                </a:tc>
                <a:extLst>
                  <a:ext uri="{0D108BD9-81ED-4DB2-BD59-A6C34878D82A}">
                    <a16:rowId xmlns:a16="http://schemas.microsoft.com/office/drawing/2014/main" val="10008"/>
                  </a:ext>
                </a:extLst>
              </a:tr>
              <a:tr h="252028">
                <a:tc>
                  <a:txBody>
                    <a:bodyPr/>
                    <a:lstStyle/>
                    <a:p>
                      <a:r>
                        <a:rPr lang="en-GB" sz="1050" dirty="0"/>
                        <a:t>Shorts, Sunhat</a:t>
                      </a:r>
                      <a:r>
                        <a:rPr lang="en-GB" sz="1050" baseline="0" dirty="0"/>
                        <a:t> (warm weather)</a:t>
                      </a:r>
                      <a:endParaRPr lang="en-GB" sz="1050" dirty="0"/>
                    </a:p>
                  </a:txBody>
                  <a:tcPr/>
                </a:tc>
                <a:tc>
                  <a:txBody>
                    <a:bodyPr/>
                    <a:lstStyle/>
                    <a:p>
                      <a:endParaRPr lang="en-GB" sz="1050" dirty="0"/>
                    </a:p>
                  </a:txBody>
                  <a:tcPr/>
                </a:tc>
                <a:extLst>
                  <a:ext uri="{0D108BD9-81ED-4DB2-BD59-A6C34878D82A}">
                    <a16:rowId xmlns:a16="http://schemas.microsoft.com/office/drawing/2014/main" val="10009"/>
                  </a:ext>
                </a:extLst>
              </a:tr>
              <a:tr h="252028">
                <a:tc>
                  <a:txBody>
                    <a:bodyPr/>
                    <a:lstStyle/>
                    <a:p>
                      <a:r>
                        <a:rPr lang="en-GB" sz="1050" dirty="0"/>
                        <a:t>Woolly hat/scarf/gloves (Cold weather)</a:t>
                      </a:r>
                    </a:p>
                  </a:txBody>
                  <a:tcPr/>
                </a:tc>
                <a:tc>
                  <a:txBody>
                    <a:bodyPr/>
                    <a:lstStyle/>
                    <a:p>
                      <a:endParaRPr lang="en-GB" sz="1050" dirty="0"/>
                    </a:p>
                  </a:txBody>
                  <a:tcPr/>
                </a:tc>
                <a:extLst>
                  <a:ext uri="{0D108BD9-81ED-4DB2-BD59-A6C34878D82A}">
                    <a16:rowId xmlns:a16="http://schemas.microsoft.com/office/drawing/2014/main" val="10010"/>
                  </a:ext>
                </a:extLst>
              </a:tr>
              <a:tr h="252028">
                <a:tc>
                  <a:txBody>
                    <a:bodyPr/>
                    <a:lstStyle/>
                    <a:p>
                      <a:r>
                        <a:rPr lang="en-GB" sz="1050" dirty="0"/>
                        <a:t>Waterproof coat/top and trousers</a:t>
                      </a:r>
                    </a:p>
                  </a:txBody>
                  <a:tcPr/>
                </a:tc>
                <a:tc>
                  <a:txBody>
                    <a:bodyPr/>
                    <a:lstStyle/>
                    <a:p>
                      <a:endParaRPr lang="en-GB" sz="1050" dirty="0"/>
                    </a:p>
                  </a:txBody>
                  <a:tcPr/>
                </a:tc>
                <a:extLst>
                  <a:ext uri="{0D108BD9-81ED-4DB2-BD59-A6C34878D82A}">
                    <a16:rowId xmlns:a16="http://schemas.microsoft.com/office/drawing/2014/main" val="10011"/>
                  </a:ext>
                </a:extLst>
              </a:tr>
            </a:tbl>
          </a:graphicData>
        </a:graphic>
      </p:graphicFrame>
      <p:sp>
        <p:nvSpPr>
          <p:cNvPr id="2" name="TextBox 1"/>
          <p:cNvSpPr txBox="1"/>
          <p:nvPr/>
        </p:nvSpPr>
        <p:spPr>
          <a:xfrm>
            <a:off x="3347863" y="6237312"/>
            <a:ext cx="5328593" cy="430887"/>
          </a:xfrm>
          <a:prstGeom prst="rect">
            <a:avLst/>
          </a:prstGeom>
          <a:noFill/>
          <a:ln>
            <a:solidFill>
              <a:schemeClr val="tx1"/>
            </a:solidFill>
          </a:ln>
        </p:spPr>
        <p:txBody>
          <a:bodyPr wrap="square" rtlCol="0">
            <a:spAutoFit/>
          </a:bodyPr>
          <a:lstStyle/>
          <a:p>
            <a:r>
              <a:rPr lang="en-GB" sz="1050" b="1" i="1" dirty="0"/>
              <a:t>The only kit that can be attached to the outside of your rucksack is a  sleeping mat, which must be in a waterproof bag</a:t>
            </a:r>
          </a:p>
        </p:txBody>
      </p:sp>
    </p:spTree>
    <p:extLst>
      <p:ext uri="{BB962C8B-B14F-4D97-AF65-F5344CB8AC3E}">
        <p14:creationId xmlns:p14="http://schemas.microsoft.com/office/powerpoint/2010/main" val="45579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152" y="188640"/>
            <a:ext cx="609570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a:ln/>
                <a:solidFill>
                  <a:schemeClr val="accent3"/>
                </a:solidFill>
                <a:effectLst/>
              </a:rPr>
              <a:t>Advice for buying kit</a:t>
            </a:r>
          </a:p>
        </p:txBody>
      </p:sp>
      <p:sp>
        <p:nvSpPr>
          <p:cNvPr id="6" name="Content Placeholder 5"/>
          <p:cNvSpPr>
            <a:spLocks noGrp="1"/>
          </p:cNvSpPr>
          <p:nvPr>
            <p:ph idx="1"/>
          </p:nvPr>
        </p:nvSpPr>
        <p:spPr>
          <a:xfrm>
            <a:off x="179512" y="1111970"/>
            <a:ext cx="8712974" cy="5112568"/>
          </a:xfrm>
        </p:spPr>
        <p:txBody>
          <a:bodyPr>
            <a:noAutofit/>
          </a:bodyPr>
          <a:lstStyle/>
          <a:p>
            <a:r>
              <a:rPr lang="en-GB" sz="1600" dirty="0"/>
              <a:t>Boots – sturdy and waterproof with ankle support (trainers are OK for Bronze).  Brush off the mud when dry after you get home.  Don’t spend a fortune! Comfort is most important.</a:t>
            </a:r>
          </a:p>
          <a:p>
            <a:r>
              <a:rPr lang="en-GB" sz="1600" dirty="0"/>
              <a:t>Walking socks – keep your feet as dry as you can to avoid blisters.</a:t>
            </a:r>
          </a:p>
          <a:p>
            <a:r>
              <a:rPr lang="en-GB" sz="1600" dirty="0"/>
              <a:t>Tents – the cosier the better, make sure you </a:t>
            </a:r>
            <a:r>
              <a:rPr lang="en-GB" sz="1600" u="sng" dirty="0"/>
              <a:t>all</a:t>
            </a:r>
            <a:r>
              <a:rPr lang="en-GB" sz="1600" dirty="0"/>
              <a:t> know how to put it up (and quickly).  3-man tents usually only sleep 2 comfortably (buy one that is for one more person than you need) </a:t>
            </a:r>
            <a:endParaRPr lang="en-GB" sz="1600" dirty="0">
              <a:solidFill>
                <a:srgbClr val="FF0000"/>
              </a:solidFill>
            </a:endParaRPr>
          </a:p>
          <a:p>
            <a:r>
              <a:rPr lang="en-GB" sz="1600" dirty="0"/>
              <a:t>Sleeping bags – stuff them in, don’t roll them – wrap in a black bin bag to stay dry.  2-3 season and mummy-shaped is best! </a:t>
            </a:r>
          </a:p>
          <a:p>
            <a:r>
              <a:rPr lang="en-GB" sz="1600" dirty="0" err="1"/>
              <a:t>Kipmat</a:t>
            </a:r>
            <a:r>
              <a:rPr lang="en-GB" sz="1600" dirty="0"/>
              <a:t> – the only thing that can be attached to the outside of your rucksack (in a sealed </a:t>
            </a:r>
            <a:r>
              <a:rPr lang="en-GB" sz="1600" dirty="0" err="1"/>
              <a:t>binbag</a:t>
            </a:r>
            <a:r>
              <a:rPr lang="en-GB" sz="1600" dirty="0"/>
              <a:t> too!)</a:t>
            </a:r>
          </a:p>
          <a:p>
            <a:r>
              <a:rPr lang="en-GB" sz="1600" dirty="0"/>
              <a:t> Clothes – Use a layering system to trap air (which will keep you warmer)</a:t>
            </a:r>
          </a:p>
          <a:p>
            <a:pPr lvl="1"/>
            <a:r>
              <a:rPr lang="en-GB" sz="1400" dirty="0"/>
              <a:t>Inner layer (T-shirt/synthetic base layer)</a:t>
            </a:r>
          </a:p>
          <a:p>
            <a:pPr lvl="1"/>
            <a:r>
              <a:rPr lang="en-GB" sz="1400" dirty="0"/>
              <a:t>Middle layer (fleece/jumper)</a:t>
            </a:r>
          </a:p>
          <a:p>
            <a:pPr lvl="1"/>
            <a:r>
              <a:rPr lang="en-GB" sz="1400" dirty="0"/>
              <a:t>Outer layer (waterproof and windproof jacket)</a:t>
            </a:r>
          </a:p>
          <a:p>
            <a:pPr lvl="1"/>
            <a:r>
              <a:rPr lang="en-GB" sz="1400" dirty="0"/>
              <a:t>Legs – NO JEANS or thick cotton tracksuit bottoms!! (why?) Synthetic tracksuit bottoms are best or walking trousers (maybe with long-johns underneath?).  You </a:t>
            </a:r>
            <a:r>
              <a:rPr lang="en-GB" sz="1400" u="sng" dirty="0"/>
              <a:t>must</a:t>
            </a:r>
            <a:r>
              <a:rPr lang="en-GB" sz="1400" dirty="0"/>
              <a:t> have waterproof over-trousers too. </a:t>
            </a:r>
          </a:p>
          <a:p>
            <a:pPr lvl="1"/>
            <a:r>
              <a:rPr lang="en-GB" sz="1400" dirty="0"/>
              <a:t>A hat is essential (to protect you from the sun!)</a:t>
            </a:r>
          </a:p>
          <a:p>
            <a:r>
              <a:rPr lang="en-GB" sz="1600" dirty="0"/>
              <a:t>Ideally, you should have a map case to contain your map, route card and compass.</a:t>
            </a:r>
          </a:p>
          <a:p>
            <a:r>
              <a:rPr lang="en-GB" sz="1600" dirty="0"/>
              <a:t>Rucksack – 55 to 65 litres with lots of outside pockets for easy access to water, food, waterproofs, notepads, pencils, camera  etc. </a:t>
            </a:r>
          </a:p>
          <a:p>
            <a:r>
              <a:rPr lang="en-GB" sz="1600" dirty="0"/>
              <a:t>A Head torch is a good investment too.</a:t>
            </a:r>
          </a:p>
        </p:txBody>
      </p:sp>
    </p:spTree>
    <p:extLst>
      <p:ext uri="{BB962C8B-B14F-4D97-AF65-F5344CB8AC3E}">
        <p14:creationId xmlns:p14="http://schemas.microsoft.com/office/powerpoint/2010/main" val="39459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fade">
                                      <p:cBhvr>
                                        <p:cTn id="41" dur="500"/>
                                        <p:tgtEl>
                                          <p:spTgt spid="6">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fade">
                                      <p:cBhvr>
                                        <p:cTn id="44" dur="500"/>
                                        <p:tgtEl>
                                          <p:spTgt spid="6">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fade">
                                      <p:cBhvr>
                                        <p:cTn id="47" dur="500"/>
                                        <p:tgtEl>
                                          <p:spTgt spid="6">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fade">
                                      <p:cBhvr>
                                        <p:cTn id="52" dur="500"/>
                                        <p:tgtEl>
                                          <p:spTgt spid="6">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2" end="12"/>
                                            </p:txEl>
                                          </p:spTgt>
                                        </p:tgtEl>
                                        <p:attrNameLst>
                                          <p:attrName>style.visibility</p:attrName>
                                        </p:attrNameLst>
                                      </p:cBhvr>
                                      <p:to>
                                        <p:strVal val="visible"/>
                                      </p:to>
                                    </p:set>
                                    <p:animEffect transition="in" filter="fade">
                                      <p:cBhvr>
                                        <p:cTn id="57" dur="500"/>
                                        <p:tgtEl>
                                          <p:spTgt spid="6">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3" end="13"/>
                                            </p:txEl>
                                          </p:spTgt>
                                        </p:tgtEl>
                                        <p:attrNameLst>
                                          <p:attrName>style.visibility</p:attrName>
                                        </p:attrNameLst>
                                      </p:cBhvr>
                                      <p:to>
                                        <p:strVal val="visible"/>
                                      </p:to>
                                    </p:set>
                                    <p:animEffect transition="in" filter="fade">
                                      <p:cBhvr>
                                        <p:cTn id="62"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850106"/>
          </a:xfrm>
        </p:spPr>
        <p:txBody>
          <a:bodyPr/>
          <a:lstStyle/>
          <a:p>
            <a:r>
              <a:rPr lang="en-GB" dirty="0">
                <a:solidFill>
                  <a:schemeClr val="accent2">
                    <a:lumMod val="60000"/>
                    <a:lumOff val="40000"/>
                  </a:schemeClr>
                </a:solidFill>
                <a:latin typeface="Arial Rounded MT Bold" pitchFamily="34" charset="0"/>
              </a:rPr>
              <a:t>Cooking Safely</a:t>
            </a:r>
          </a:p>
        </p:txBody>
      </p:sp>
      <p:sp>
        <p:nvSpPr>
          <p:cNvPr id="3" name="Content Placeholder 2"/>
          <p:cNvSpPr>
            <a:spLocks noGrp="1"/>
          </p:cNvSpPr>
          <p:nvPr>
            <p:ph idx="1"/>
          </p:nvPr>
        </p:nvSpPr>
        <p:spPr>
          <a:xfrm>
            <a:off x="323528" y="980728"/>
            <a:ext cx="4896544" cy="5550017"/>
          </a:xfrm>
        </p:spPr>
        <p:txBody>
          <a:bodyPr>
            <a:normAutofit/>
          </a:bodyPr>
          <a:lstStyle/>
          <a:p>
            <a:r>
              <a:rPr lang="en-GB" sz="3600" b="1" dirty="0"/>
              <a:t>Gas canisters for stoves must be re-sealable (if you buy your own gas stove).</a:t>
            </a:r>
          </a:p>
          <a:p>
            <a:endParaRPr lang="en-GB" sz="3600" b="1" dirty="0"/>
          </a:p>
          <a:p>
            <a:r>
              <a:rPr lang="en-GB" sz="3600" b="1" dirty="0"/>
              <a:t>If unsure, please email us:</a:t>
            </a:r>
          </a:p>
          <a:p>
            <a:r>
              <a:rPr lang="en-GB" sz="2400" b="1" dirty="0">
                <a:hlinkClick r:id="rId2"/>
              </a:rPr>
              <a:t>dofe@arthurterry.bham.sch.uk</a:t>
            </a:r>
            <a:r>
              <a:rPr lang="en-GB" sz="2400" b="1" dirty="0"/>
              <a:t> </a:t>
            </a:r>
          </a:p>
        </p:txBody>
      </p:sp>
      <p:pic>
        <p:nvPicPr>
          <p:cNvPr id="4" name="Picture 2" descr="http://www.livefortheoutdoors.com/upload/527933/images/stove.jpg"/>
          <p:cNvPicPr>
            <a:picLocks noChangeAspect="1" noChangeArrowheads="1"/>
          </p:cNvPicPr>
          <p:nvPr/>
        </p:nvPicPr>
        <p:blipFill rotWithShape="1">
          <a:blip r:embed="rId3">
            <a:extLst>
              <a:ext uri="{28A0092B-C50C-407E-A947-70E740481C1C}">
                <a14:useLocalDpi xmlns:a14="http://schemas.microsoft.com/office/drawing/2010/main" val="0"/>
              </a:ext>
            </a:extLst>
          </a:blip>
          <a:srcRect t="12021" b="12993"/>
          <a:stretch/>
        </p:blipFill>
        <p:spPr bwMode="auto">
          <a:xfrm rot="479203">
            <a:off x="5782705" y="1102032"/>
            <a:ext cx="2936318" cy="22018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409230" y="1196752"/>
            <a:ext cx="1296144" cy="566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Trangia</a:t>
            </a:r>
            <a:endParaRPr lang="en-GB" sz="2400" b="1" dirty="0"/>
          </a:p>
        </p:txBody>
      </p:sp>
      <p:sp>
        <p:nvSpPr>
          <p:cNvPr id="6" name="Rounded Rectangle 5"/>
          <p:cNvSpPr/>
          <p:nvPr/>
        </p:nvSpPr>
        <p:spPr>
          <a:xfrm>
            <a:off x="5409230" y="3497145"/>
            <a:ext cx="3448516" cy="795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Gas Stoves (you have to buy your own gas!!)</a:t>
            </a:r>
          </a:p>
        </p:txBody>
      </p:sp>
      <p:pic>
        <p:nvPicPr>
          <p:cNvPr id="1026" name="Picture 2" descr="http://www.cotswoldoutdoor-static.com/productimages/285x285/971100620000.jpg"/>
          <p:cNvPicPr>
            <a:picLocks noChangeAspect="1" noChangeArrowheads="1"/>
          </p:cNvPicPr>
          <p:nvPr/>
        </p:nvPicPr>
        <p:blipFill rotWithShape="1">
          <a:blip r:embed="rId4">
            <a:extLst>
              <a:ext uri="{28A0092B-C50C-407E-A947-70E740481C1C}">
                <a14:useLocalDpi xmlns:a14="http://schemas.microsoft.com/office/drawing/2010/main" val="0"/>
              </a:ext>
            </a:extLst>
          </a:blip>
          <a:srcRect t="23949" b="27907"/>
          <a:stretch/>
        </p:blipFill>
        <p:spPr bwMode="auto">
          <a:xfrm>
            <a:off x="6335542" y="4320460"/>
            <a:ext cx="2714625" cy="13069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urplusandoutdoors.com/images/product/main/STOVE-105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3750" y="4982205"/>
            <a:ext cx="1351840" cy="154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23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929" y="157118"/>
            <a:ext cx="3122778" cy="1077218"/>
          </a:xfrm>
          <a:prstGeom prst="rect">
            <a:avLst/>
          </a:prstGeom>
          <a:noFill/>
        </p:spPr>
        <p:txBody>
          <a:bodyPr wrap="none" lIns="91440" tIns="45720" rIns="91440" bIns="45720">
            <a:spAutoFit/>
          </a:bodyPr>
          <a:lstStyle/>
          <a:p>
            <a:pPr algn="ctr"/>
            <a:r>
              <a:rPr lang="en-U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Rucksack </a:t>
            </a:r>
            <a:r>
              <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Packing</a:t>
            </a:r>
            <a:endParaRPr lang="en-U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32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Suggestions</a:t>
            </a:r>
            <a:endParaRPr lang="en-US" sz="32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5" name="Rounded Rectangle 4"/>
          <p:cNvSpPr/>
          <p:nvPr/>
        </p:nvSpPr>
        <p:spPr>
          <a:xfrm>
            <a:off x="3920685" y="1199364"/>
            <a:ext cx="2444823" cy="5040561"/>
          </a:xfrm>
          <a:prstGeom prst="roundRect">
            <a:avLst/>
          </a:prstGeom>
          <a:solidFill>
            <a:schemeClr val="accent3">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Rounded Rectangle 5"/>
          <p:cNvSpPr/>
          <p:nvPr/>
        </p:nvSpPr>
        <p:spPr>
          <a:xfrm>
            <a:off x="3920686" y="5293878"/>
            <a:ext cx="2444823" cy="1440161"/>
          </a:xfrm>
          <a:prstGeom prst="roundRect">
            <a:avLst/>
          </a:prstGeom>
          <a:solidFill>
            <a:schemeClr val="accent3">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7" name="Rounded Rectangle 6"/>
          <p:cNvSpPr/>
          <p:nvPr/>
        </p:nvSpPr>
        <p:spPr>
          <a:xfrm>
            <a:off x="6365508" y="2204864"/>
            <a:ext cx="580779" cy="2294314"/>
          </a:xfrm>
          <a:prstGeom prst="roundRect">
            <a:avLst/>
          </a:prstGeom>
          <a:solidFill>
            <a:schemeClr val="accent2">
              <a:lumMod val="60000"/>
              <a:lumOff val="4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8" name="Rounded Rectangle 7"/>
          <p:cNvSpPr/>
          <p:nvPr/>
        </p:nvSpPr>
        <p:spPr>
          <a:xfrm>
            <a:off x="3339907" y="2204864"/>
            <a:ext cx="580779" cy="2294314"/>
          </a:xfrm>
          <a:prstGeom prst="roundRect">
            <a:avLst/>
          </a:prstGeom>
          <a:solidFill>
            <a:schemeClr val="accent2">
              <a:lumMod val="60000"/>
              <a:lumOff val="4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Rounded Rectangle 8"/>
          <p:cNvSpPr/>
          <p:nvPr/>
        </p:nvSpPr>
        <p:spPr>
          <a:xfrm>
            <a:off x="4098980" y="157118"/>
            <a:ext cx="2088231" cy="1440161"/>
          </a:xfrm>
          <a:prstGeom prst="roundRect">
            <a:avLst/>
          </a:prstGeom>
          <a:solidFill>
            <a:schemeClr val="accent2">
              <a:lumMod val="60000"/>
              <a:lumOff val="4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extBox 1"/>
          <p:cNvSpPr txBox="1"/>
          <p:nvPr/>
        </p:nvSpPr>
        <p:spPr>
          <a:xfrm>
            <a:off x="4014520" y="5965566"/>
            <a:ext cx="2257154" cy="369332"/>
          </a:xfrm>
          <a:prstGeom prst="rect">
            <a:avLst/>
          </a:prstGeom>
          <a:noFill/>
          <a:ln>
            <a:noFill/>
          </a:ln>
        </p:spPr>
        <p:txBody>
          <a:bodyPr wrap="square" rtlCol="0">
            <a:spAutoFit/>
          </a:bodyPr>
          <a:lstStyle/>
          <a:p>
            <a:r>
              <a:rPr lang="en-GB" dirty="0"/>
              <a:t>Sleeping bag (sealed)</a:t>
            </a:r>
          </a:p>
        </p:txBody>
      </p:sp>
      <p:sp>
        <p:nvSpPr>
          <p:cNvPr id="10" name="TextBox 9"/>
          <p:cNvSpPr txBox="1"/>
          <p:nvPr/>
        </p:nvSpPr>
        <p:spPr>
          <a:xfrm>
            <a:off x="4014520" y="5323582"/>
            <a:ext cx="2257154" cy="646331"/>
          </a:xfrm>
          <a:prstGeom prst="rect">
            <a:avLst/>
          </a:prstGeom>
          <a:noFill/>
          <a:ln>
            <a:noFill/>
          </a:ln>
        </p:spPr>
        <p:txBody>
          <a:bodyPr wrap="square" rtlCol="0">
            <a:spAutoFit/>
          </a:bodyPr>
          <a:lstStyle/>
          <a:p>
            <a:r>
              <a:rPr lang="en-GB" dirty="0"/>
              <a:t>Food to cook  (non-crushable), cutlery</a:t>
            </a:r>
          </a:p>
        </p:txBody>
      </p:sp>
      <p:sp>
        <p:nvSpPr>
          <p:cNvPr id="3" name="TextBox 2"/>
          <p:cNvSpPr txBox="1"/>
          <p:nvPr/>
        </p:nvSpPr>
        <p:spPr>
          <a:xfrm rot="16200000">
            <a:off x="2534660" y="3131223"/>
            <a:ext cx="2191274" cy="338554"/>
          </a:xfrm>
          <a:prstGeom prst="rect">
            <a:avLst/>
          </a:prstGeom>
          <a:noFill/>
        </p:spPr>
        <p:txBody>
          <a:bodyPr wrap="square" rtlCol="0">
            <a:spAutoFit/>
          </a:bodyPr>
          <a:lstStyle/>
          <a:p>
            <a:r>
              <a:rPr lang="en-GB" sz="1600" dirty="0"/>
              <a:t>Water, Trail food, Lunch</a:t>
            </a:r>
          </a:p>
        </p:txBody>
      </p:sp>
      <p:sp>
        <p:nvSpPr>
          <p:cNvPr id="11" name="TextBox 10"/>
          <p:cNvSpPr txBox="1"/>
          <p:nvPr/>
        </p:nvSpPr>
        <p:spPr>
          <a:xfrm rot="16200000">
            <a:off x="5611781" y="3028856"/>
            <a:ext cx="2088232" cy="646331"/>
          </a:xfrm>
          <a:prstGeom prst="rect">
            <a:avLst/>
          </a:prstGeom>
          <a:noFill/>
        </p:spPr>
        <p:txBody>
          <a:bodyPr wrap="square" rtlCol="0">
            <a:spAutoFit/>
          </a:bodyPr>
          <a:lstStyle/>
          <a:p>
            <a:r>
              <a:rPr lang="en-GB" dirty="0"/>
              <a:t>Torch, emergency rations, first aid kit</a:t>
            </a:r>
          </a:p>
        </p:txBody>
      </p:sp>
      <p:sp>
        <p:nvSpPr>
          <p:cNvPr id="12" name="TextBox 11"/>
          <p:cNvSpPr txBox="1"/>
          <p:nvPr/>
        </p:nvSpPr>
        <p:spPr>
          <a:xfrm>
            <a:off x="4211959" y="230867"/>
            <a:ext cx="1975251" cy="923330"/>
          </a:xfrm>
          <a:prstGeom prst="rect">
            <a:avLst/>
          </a:prstGeom>
          <a:noFill/>
          <a:ln>
            <a:noFill/>
          </a:ln>
        </p:spPr>
        <p:txBody>
          <a:bodyPr wrap="square" rtlCol="0">
            <a:spAutoFit/>
          </a:bodyPr>
          <a:lstStyle/>
          <a:p>
            <a:r>
              <a:rPr lang="en-GB" dirty="0"/>
              <a:t>Waterproofs</a:t>
            </a:r>
          </a:p>
          <a:p>
            <a:r>
              <a:rPr lang="en-GB" dirty="0"/>
              <a:t>Notepad, pencils</a:t>
            </a:r>
          </a:p>
          <a:p>
            <a:r>
              <a:rPr lang="en-GB" dirty="0"/>
              <a:t>Camera?</a:t>
            </a:r>
          </a:p>
        </p:txBody>
      </p:sp>
      <p:sp>
        <p:nvSpPr>
          <p:cNvPr id="13" name="Rounded Rectangle 12"/>
          <p:cNvSpPr/>
          <p:nvPr/>
        </p:nvSpPr>
        <p:spPr>
          <a:xfrm rot="16200000">
            <a:off x="2775310" y="2928453"/>
            <a:ext cx="3483827" cy="9736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Tent</a:t>
            </a:r>
          </a:p>
        </p:txBody>
      </p:sp>
      <p:sp>
        <p:nvSpPr>
          <p:cNvPr id="14" name="Rounded Rectangle 13"/>
          <p:cNvSpPr/>
          <p:nvPr/>
        </p:nvSpPr>
        <p:spPr>
          <a:xfrm rot="16200000">
            <a:off x="4654897" y="3595786"/>
            <a:ext cx="2020517" cy="10441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Clothes (separate bags)</a:t>
            </a:r>
          </a:p>
        </p:txBody>
      </p:sp>
      <p:sp>
        <p:nvSpPr>
          <p:cNvPr id="15" name="Rounded Rectangle 14"/>
          <p:cNvSpPr/>
          <p:nvPr/>
        </p:nvSpPr>
        <p:spPr>
          <a:xfrm rot="16200000">
            <a:off x="5157976" y="1958441"/>
            <a:ext cx="1056866" cy="9736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Stove, pans, mug</a:t>
            </a:r>
          </a:p>
        </p:txBody>
      </p:sp>
      <p:sp>
        <p:nvSpPr>
          <p:cNvPr id="16" name="TextBox 15"/>
          <p:cNvSpPr txBox="1"/>
          <p:nvPr/>
        </p:nvSpPr>
        <p:spPr>
          <a:xfrm>
            <a:off x="204217" y="1401380"/>
            <a:ext cx="2886645" cy="5047536"/>
          </a:xfrm>
          <a:prstGeom prst="rect">
            <a:avLst/>
          </a:prstGeom>
          <a:noFill/>
        </p:spPr>
        <p:txBody>
          <a:bodyPr wrap="square" rtlCol="0">
            <a:spAutoFit/>
          </a:bodyPr>
          <a:lstStyle/>
          <a:p>
            <a:r>
              <a:rPr lang="en-GB" sz="1400" b="1" u="sng" dirty="0"/>
              <a:t>Key Points:</a:t>
            </a:r>
          </a:p>
          <a:p>
            <a:pPr marL="285750" indent="-285750">
              <a:buFont typeface="Arial" pitchFamily="34" charset="0"/>
              <a:buChar char="•"/>
            </a:pPr>
            <a:r>
              <a:rPr lang="en-GB" sz="1400" dirty="0"/>
              <a:t>Red sections are easy to access.</a:t>
            </a:r>
          </a:p>
          <a:p>
            <a:pPr marL="285750" indent="-285750">
              <a:buFont typeface="Arial" pitchFamily="34" charset="0"/>
              <a:buChar char="•"/>
            </a:pPr>
            <a:r>
              <a:rPr lang="en-GB" sz="1400" dirty="0"/>
              <a:t>Heavy items should be near the top of the main section and close to your back.</a:t>
            </a:r>
          </a:p>
          <a:p>
            <a:pPr marL="285750" indent="-285750">
              <a:buFont typeface="Arial" pitchFamily="34" charset="0"/>
              <a:buChar char="•"/>
            </a:pPr>
            <a:r>
              <a:rPr lang="en-GB" sz="1400" dirty="0"/>
              <a:t>Stuff clothes (in bags around bigger items in the main section)</a:t>
            </a:r>
          </a:p>
          <a:p>
            <a:pPr marL="285750" indent="-285750">
              <a:buFont typeface="Arial" pitchFamily="34" charset="0"/>
              <a:buChar char="•"/>
            </a:pPr>
            <a:r>
              <a:rPr lang="en-GB" sz="1400" dirty="0"/>
              <a:t>Use the bathroom scales to see how heavy it is – NO MORE THAN ¼ OF YOUR MASS !!</a:t>
            </a:r>
          </a:p>
          <a:p>
            <a:pPr marL="285750" indent="-285750">
              <a:buFont typeface="Arial" pitchFamily="34" charset="0"/>
              <a:buChar char="•"/>
            </a:pPr>
            <a:r>
              <a:rPr lang="en-GB" sz="1400" dirty="0"/>
              <a:t>Keep sharps away from the edge of compartments.</a:t>
            </a:r>
          </a:p>
          <a:p>
            <a:pPr marL="285750" indent="-285750">
              <a:buFont typeface="Arial" pitchFamily="34" charset="0"/>
              <a:buChar char="•"/>
            </a:pPr>
            <a:endParaRPr lang="en-GB" sz="1400" dirty="0"/>
          </a:p>
          <a:p>
            <a:pPr marL="285750" indent="-285750">
              <a:buFont typeface="Arial" pitchFamily="34" charset="0"/>
              <a:buChar char="•"/>
            </a:pPr>
            <a:r>
              <a:rPr lang="en-GB" sz="1400" b="1" dirty="0"/>
              <a:t>Search</a:t>
            </a:r>
            <a:r>
              <a:rPr lang="en-GB" sz="1400" dirty="0"/>
              <a:t> ‘How to pack a rucksack’ on Google Videos if you want 10 minutes of even more of this!</a:t>
            </a:r>
          </a:p>
          <a:p>
            <a:pPr marL="285750" indent="-285750">
              <a:buFont typeface="Arial" pitchFamily="34" charset="0"/>
              <a:buChar char="•"/>
            </a:pPr>
            <a:endParaRPr lang="en-GB" sz="1400" dirty="0"/>
          </a:p>
          <a:p>
            <a:pPr marL="285750" indent="-285750">
              <a:buFont typeface="Arial" pitchFamily="34" charset="0"/>
              <a:buChar char="•"/>
            </a:pPr>
            <a:r>
              <a:rPr lang="en-GB" sz="1400" dirty="0">
                <a:solidFill>
                  <a:srgbClr val="FF0000"/>
                </a:solidFill>
              </a:rPr>
              <a:t>Students should pack their rucksack rather than parents so they know what is where!</a:t>
            </a:r>
          </a:p>
          <a:p>
            <a:pPr marL="285750" indent="-285750">
              <a:buFont typeface="Arial" pitchFamily="34" charset="0"/>
              <a:buChar char="•"/>
            </a:pPr>
            <a:r>
              <a:rPr lang="en-GB" sz="1400" dirty="0">
                <a:solidFill>
                  <a:srgbClr val="FF0000"/>
                </a:solidFill>
              </a:rPr>
              <a:t>The only thing that should be outside of your bag is your </a:t>
            </a:r>
            <a:r>
              <a:rPr lang="en-GB" sz="1400" dirty="0" err="1">
                <a:solidFill>
                  <a:srgbClr val="FF0000"/>
                </a:solidFill>
              </a:rPr>
              <a:t>kipmat</a:t>
            </a:r>
            <a:r>
              <a:rPr lang="en-GB" sz="1400" dirty="0">
                <a:solidFill>
                  <a:srgbClr val="FF0000"/>
                </a:solidFill>
              </a:rPr>
              <a:t>. </a:t>
            </a:r>
          </a:p>
        </p:txBody>
      </p:sp>
      <p:sp>
        <p:nvSpPr>
          <p:cNvPr id="17" name="Rounded Rectangle 16"/>
          <p:cNvSpPr/>
          <p:nvPr/>
        </p:nvSpPr>
        <p:spPr>
          <a:xfrm>
            <a:off x="3383953" y="6406244"/>
            <a:ext cx="3631261" cy="3574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t>Kipmat</a:t>
            </a:r>
            <a:r>
              <a:rPr lang="en-GB" sz="1400" dirty="0"/>
              <a:t> (sealed and securely strapped to the outside)</a:t>
            </a:r>
          </a:p>
        </p:txBody>
      </p:sp>
      <p:sp>
        <p:nvSpPr>
          <p:cNvPr id="18" name="Rectangle 17"/>
          <p:cNvSpPr/>
          <p:nvPr/>
        </p:nvSpPr>
        <p:spPr>
          <a:xfrm>
            <a:off x="7308304" y="230867"/>
            <a:ext cx="1584176" cy="6186309"/>
          </a:xfrm>
          <a:prstGeom prst="rect">
            <a:avLst/>
          </a:prstGeom>
        </p:spPr>
        <p:txBody>
          <a:bodyPr wrap="square">
            <a:spAutoFit/>
          </a:bodyPr>
          <a:lstStyle/>
          <a:p>
            <a:r>
              <a:rPr lang="en-GB" u="sng" dirty="0">
                <a:effectLst>
                  <a:outerShdw blurRad="38100" dist="38100" dir="2700000" algn="tl">
                    <a:srgbClr val="000000">
                      <a:alpha val="43137"/>
                    </a:srgbClr>
                  </a:outerShdw>
                </a:effectLst>
              </a:rPr>
              <a:t>Wearing it:</a:t>
            </a:r>
          </a:p>
          <a:p>
            <a:pPr marL="285750" indent="-285750">
              <a:buFont typeface="Arial" pitchFamily="34" charset="0"/>
              <a:buChar char="•"/>
            </a:pPr>
            <a:r>
              <a:rPr lang="en-GB" dirty="0"/>
              <a:t>The hip belt should take most of the weight and should be at the top of the hip bone.</a:t>
            </a:r>
          </a:p>
          <a:p>
            <a:pPr marL="285750" indent="-285750">
              <a:buFont typeface="Arial" pitchFamily="34" charset="0"/>
              <a:buChar char="•"/>
            </a:pPr>
            <a:r>
              <a:rPr lang="en-GB" dirty="0"/>
              <a:t>Shoulder straps should be tight-</a:t>
            </a:r>
            <a:r>
              <a:rPr lang="en-GB" dirty="0" err="1"/>
              <a:t>ish</a:t>
            </a:r>
            <a:r>
              <a:rPr lang="en-GB" dirty="0"/>
              <a:t>, ensuring the rucksack is high and against your back.</a:t>
            </a:r>
          </a:p>
          <a:p>
            <a:pPr marL="285750" indent="-285750">
              <a:buFont typeface="Arial" pitchFamily="34" charset="0"/>
              <a:buChar char="•"/>
            </a:pPr>
            <a:r>
              <a:rPr lang="en-GB" b="1" dirty="0">
                <a:solidFill>
                  <a:srgbClr val="FF0000"/>
                </a:solidFill>
              </a:rPr>
              <a:t>Be ‘as one’ with your rucksack</a:t>
            </a:r>
          </a:p>
        </p:txBody>
      </p:sp>
    </p:spTree>
    <p:extLst>
      <p:ext uri="{BB962C8B-B14F-4D97-AF65-F5344CB8AC3E}">
        <p14:creationId xmlns:p14="http://schemas.microsoft.com/office/powerpoint/2010/main" val="229180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415" y="2321999"/>
            <a:ext cx="7772400" cy="1192712"/>
          </a:xfrm>
        </p:spPr>
        <p:txBody>
          <a:bodyPr>
            <a:normAutofit fontScale="90000"/>
          </a:bodyPr>
          <a:lstStyle/>
          <a:p>
            <a:r>
              <a:rPr lang="en-GB" sz="4000" b="1" dirty="0">
                <a:effectLst>
                  <a:outerShdw blurRad="38100" dist="38100" dir="2700000" algn="tl">
                    <a:srgbClr val="000000">
                      <a:alpha val="43137"/>
                    </a:srgbClr>
                  </a:outerShdw>
                </a:effectLst>
              </a:rPr>
              <a:t>Food choices </a:t>
            </a:r>
            <a:br>
              <a:rPr lang="en-GB" sz="4000" b="1" dirty="0">
                <a:effectLst>
                  <a:outerShdw blurRad="38100" dist="38100" dir="2700000" algn="tl">
                    <a:srgbClr val="000000">
                      <a:alpha val="43137"/>
                    </a:srgbClr>
                  </a:outerShdw>
                </a:effectLst>
              </a:rPr>
            </a:br>
            <a:r>
              <a:rPr lang="en-GB" sz="4000" b="1" dirty="0">
                <a:solidFill>
                  <a:srgbClr val="00B050"/>
                </a:solidFill>
                <a:effectLst>
                  <a:outerShdw blurRad="38100" dist="38100" dir="2700000" algn="tl">
                    <a:srgbClr val="000000">
                      <a:alpha val="43137"/>
                    </a:srgbClr>
                  </a:outerShdw>
                </a:effectLst>
              </a:rPr>
              <a:t>YES </a:t>
            </a:r>
            <a:r>
              <a:rPr lang="en-GB" sz="4000" b="1" dirty="0">
                <a:effectLst>
                  <a:outerShdw blurRad="38100" dist="38100" dir="2700000" algn="tl">
                    <a:srgbClr val="000000">
                      <a:alpha val="43137"/>
                    </a:srgbClr>
                  </a:outerShdw>
                </a:effectLst>
              </a:rPr>
              <a:t>or </a:t>
            </a:r>
            <a:r>
              <a:rPr lang="en-GB" sz="4000" b="1" dirty="0">
                <a:solidFill>
                  <a:srgbClr val="FF0000"/>
                </a:solidFill>
                <a:effectLst>
                  <a:outerShdw blurRad="38100" dist="38100" dir="2700000" algn="tl">
                    <a:srgbClr val="000000">
                      <a:alpha val="43137"/>
                    </a:srgbClr>
                  </a:outerShdw>
                </a:effectLst>
              </a:rPr>
              <a:t>NO</a:t>
            </a:r>
            <a:r>
              <a:rPr lang="en-GB" sz="4000" b="1" dirty="0">
                <a:effectLst>
                  <a:outerShdw blurRad="38100" dist="38100" dir="2700000" algn="tl">
                    <a:srgbClr val="000000">
                      <a:alpha val="43137"/>
                    </a:srgbClr>
                  </a:outerShdw>
                </a:effectLst>
              </a:rPr>
              <a:t> ?</a:t>
            </a:r>
          </a:p>
        </p:txBody>
      </p:sp>
      <p:pic>
        <p:nvPicPr>
          <p:cNvPr id="1026" name="Picture 2" descr="http://texturbation.com/blog/chowm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4" y="194031"/>
            <a:ext cx="216024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rense.com/general85/banan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386" y="283070"/>
            <a:ext cx="1429850" cy="18497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log.emap.com/footprint/files/2010/05/cris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85" y="4149080"/>
            <a:ext cx="1719263" cy="24765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g.splendora.com/files/e46a_CreamofChickenjpg__detail.jpg"/>
          <p:cNvPicPr>
            <a:picLocks noChangeAspect="1" noChangeArrowheads="1"/>
          </p:cNvPicPr>
          <p:nvPr/>
        </p:nvPicPr>
        <p:blipFill rotWithShape="1">
          <a:blip r:embed="rId5">
            <a:extLst>
              <a:ext uri="{28A0092B-C50C-407E-A947-70E740481C1C}">
                <a14:useLocalDpi xmlns:a14="http://schemas.microsoft.com/office/drawing/2010/main" val="0"/>
              </a:ext>
            </a:extLst>
          </a:blip>
          <a:srcRect l="23188" r="20492"/>
          <a:stretch/>
        </p:blipFill>
        <p:spPr bwMode="auto">
          <a:xfrm>
            <a:off x="7103720" y="194031"/>
            <a:ext cx="185609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atkinsandpotts.co.uk/images/A&amp;P_Pasta_Sauce_Roast_Pepp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7948" y="154695"/>
            <a:ext cx="1704460" cy="21305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0.gstatic.com/images?q=tbn:ANd9GcSZ5nzDo4V5hmnu71xb6KqtAK1plP7n_qmnR9AwI01hN_TuzVVloJzwyIJ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7945" y="259648"/>
            <a:ext cx="2099081" cy="20990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adventure1.co.uk/contents/media/l_lamb-curr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7785" y="3988110"/>
            <a:ext cx="2100199" cy="252276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mysupermarket.co.uk/Images/ExternalImages/ProductsDetailed/44/015744.jpg?ts=6340014040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1085" y="3741215"/>
            <a:ext cx="19621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happybread.co.uk/images/uploads/RH80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84" y="2358729"/>
            <a:ext cx="2722767" cy="156215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mysupermarket.co.uk/Images/ExternalImages/ProductsDetailed/95/007395.jpg?ts=6341370557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9937" y="3139804"/>
            <a:ext cx="1224135" cy="329071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79512" y="154695"/>
            <a:ext cx="1898436" cy="2204035"/>
          </a:xfrm>
          <a:prstGeom prst="round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effectLst>
                  <a:outerShdw blurRad="38100" dist="38100" dir="2700000" algn="tl">
                    <a:srgbClr val="000000">
                      <a:alpha val="43137"/>
                    </a:srgbClr>
                  </a:outerShdw>
                </a:effectLst>
              </a:rPr>
              <a:t>They have NO real nutritional value – a snack not a substantial meal.  </a:t>
            </a:r>
            <a:r>
              <a:rPr lang="en-GB" dirty="0" err="1">
                <a:solidFill>
                  <a:schemeClr val="bg1"/>
                </a:solidFill>
                <a:effectLst>
                  <a:outerShdw blurRad="38100" dist="38100" dir="2700000" algn="tl">
                    <a:srgbClr val="000000">
                      <a:alpha val="43137"/>
                    </a:srgbClr>
                  </a:outerShdw>
                </a:effectLst>
              </a:rPr>
              <a:t>Supernoodles</a:t>
            </a:r>
            <a:r>
              <a:rPr lang="en-GB" dirty="0">
                <a:solidFill>
                  <a:schemeClr val="bg1"/>
                </a:solidFill>
                <a:effectLst>
                  <a:outerShdw blurRad="38100" dist="38100" dir="2700000" algn="tl">
                    <a:srgbClr val="000000">
                      <a:alpha val="43137"/>
                    </a:srgbClr>
                  </a:outerShdw>
                </a:effectLst>
              </a:rPr>
              <a:t> are just as bad</a:t>
            </a:r>
          </a:p>
        </p:txBody>
      </p:sp>
      <p:sp>
        <p:nvSpPr>
          <p:cNvPr id="15" name="Rounded Rectangle 14"/>
          <p:cNvSpPr/>
          <p:nvPr/>
        </p:nvSpPr>
        <p:spPr>
          <a:xfrm>
            <a:off x="2191024" y="117964"/>
            <a:ext cx="1591384" cy="2204035"/>
          </a:xfrm>
          <a:prstGeom prst="round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effectLst>
                  <a:outerShdw blurRad="38100" dist="38100" dir="2700000" algn="tl">
                    <a:srgbClr val="000000">
                      <a:alpha val="43137"/>
                    </a:srgbClr>
                  </a:outerShdw>
                </a:effectLst>
              </a:rPr>
              <a:t>Good with dried pasta but not in a jar, packets are best</a:t>
            </a:r>
          </a:p>
        </p:txBody>
      </p:sp>
      <p:sp>
        <p:nvSpPr>
          <p:cNvPr id="16" name="Rounded Rectangle 15"/>
          <p:cNvSpPr/>
          <p:nvPr/>
        </p:nvSpPr>
        <p:spPr>
          <a:xfrm>
            <a:off x="3850778" y="154695"/>
            <a:ext cx="1591384" cy="2204035"/>
          </a:xfrm>
          <a:prstGeom prst="round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effectLst>
                  <a:outerShdw blurRad="38100" dist="38100" dir="2700000" algn="tl">
                    <a:srgbClr val="000000">
                      <a:alpha val="43137"/>
                    </a:srgbClr>
                  </a:outerShdw>
                </a:effectLst>
              </a:rPr>
              <a:t>Quick and easy as part cooked</a:t>
            </a:r>
          </a:p>
        </p:txBody>
      </p:sp>
      <p:sp>
        <p:nvSpPr>
          <p:cNvPr id="17" name="Rounded Rectangle 16"/>
          <p:cNvSpPr/>
          <p:nvPr/>
        </p:nvSpPr>
        <p:spPr>
          <a:xfrm>
            <a:off x="5512729" y="150236"/>
            <a:ext cx="1591384" cy="2204035"/>
          </a:xfrm>
          <a:prstGeom prst="round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effectLst>
                  <a:outerShdw blurRad="38100" dist="38100" dir="2700000" algn="tl">
                    <a:srgbClr val="000000">
                      <a:alpha val="43137"/>
                    </a:srgbClr>
                  </a:outerShdw>
                </a:effectLst>
              </a:rPr>
              <a:t>These don’t travel well unless you have a banana case !</a:t>
            </a:r>
          </a:p>
        </p:txBody>
      </p:sp>
      <p:sp>
        <p:nvSpPr>
          <p:cNvPr id="18" name="Rounded Rectangle 17"/>
          <p:cNvSpPr/>
          <p:nvPr/>
        </p:nvSpPr>
        <p:spPr>
          <a:xfrm>
            <a:off x="7226311" y="117964"/>
            <a:ext cx="1733503" cy="2514467"/>
          </a:xfrm>
          <a:prstGeom prst="round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effectLst>
                  <a:outerShdw blurRad="38100" dist="38100" dir="2700000" algn="tl">
                    <a:srgbClr val="000000">
                      <a:alpha val="43137"/>
                    </a:srgbClr>
                  </a:outerShdw>
                </a:effectLst>
              </a:rPr>
              <a:t>Avoid tins if you can, but maybe one for breakfast is ok</a:t>
            </a:r>
          </a:p>
        </p:txBody>
      </p:sp>
      <p:sp>
        <p:nvSpPr>
          <p:cNvPr id="19" name="Rounded Rectangle 18"/>
          <p:cNvSpPr/>
          <p:nvPr/>
        </p:nvSpPr>
        <p:spPr>
          <a:xfrm>
            <a:off x="30784" y="2479729"/>
            <a:ext cx="2899394" cy="1441153"/>
          </a:xfrm>
          <a:prstGeom prst="round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effectLst>
                  <a:outerShdw blurRad="38100" dist="38100" dir="2700000" algn="tl">
                    <a:srgbClr val="000000">
                      <a:alpha val="43137"/>
                    </a:srgbClr>
                  </a:outerShdw>
                </a:effectLst>
              </a:rPr>
              <a:t>OK for 1</a:t>
            </a:r>
            <a:r>
              <a:rPr lang="en-GB" baseline="30000" dirty="0">
                <a:effectLst>
                  <a:outerShdw blurRad="38100" dist="38100" dir="2700000" algn="tl">
                    <a:srgbClr val="000000">
                      <a:alpha val="43137"/>
                    </a:srgbClr>
                  </a:outerShdw>
                </a:effectLst>
              </a:rPr>
              <a:t>st</a:t>
            </a:r>
            <a:r>
              <a:rPr lang="en-GB" dirty="0">
                <a:effectLst>
                  <a:outerShdw blurRad="38100" dist="38100" dir="2700000" algn="tl">
                    <a:srgbClr val="000000">
                      <a:alpha val="43137"/>
                    </a:srgbClr>
                  </a:outerShdw>
                </a:effectLst>
              </a:rPr>
              <a:t> day sarnies but easily squashed – pitta bread is better</a:t>
            </a:r>
          </a:p>
        </p:txBody>
      </p:sp>
      <p:sp>
        <p:nvSpPr>
          <p:cNvPr id="20" name="Rounded Rectangle 19"/>
          <p:cNvSpPr/>
          <p:nvPr/>
        </p:nvSpPr>
        <p:spPr>
          <a:xfrm>
            <a:off x="87323" y="3988110"/>
            <a:ext cx="2103702" cy="2798440"/>
          </a:xfrm>
          <a:prstGeom prst="round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effectLst>
                  <a:outerShdw blurRad="38100" dist="38100" dir="2700000" algn="tl">
                    <a:srgbClr val="000000">
                      <a:alpha val="43137"/>
                    </a:srgbClr>
                  </a:outerShdw>
                </a:effectLst>
              </a:rPr>
              <a:t>The same as bread!</a:t>
            </a:r>
          </a:p>
        </p:txBody>
      </p:sp>
      <p:sp>
        <p:nvSpPr>
          <p:cNvPr id="21" name="Rounded Rectangle 20"/>
          <p:cNvSpPr/>
          <p:nvPr/>
        </p:nvSpPr>
        <p:spPr>
          <a:xfrm>
            <a:off x="2342983" y="4007278"/>
            <a:ext cx="2303487" cy="2622751"/>
          </a:xfrm>
          <a:prstGeom prst="round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effectLst>
                  <a:outerShdw blurRad="38100" dist="38100" dir="2700000" algn="tl">
                    <a:srgbClr val="000000">
                      <a:alpha val="43137"/>
                    </a:srgbClr>
                  </a:outerShdw>
                </a:effectLst>
              </a:rPr>
              <a:t>Ideal, easy to cook, no mess and nutritious.. But expensive !!</a:t>
            </a:r>
          </a:p>
        </p:txBody>
      </p:sp>
      <p:sp>
        <p:nvSpPr>
          <p:cNvPr id="22" name="Rounded Rectangle 21"/>
          <p:cNvSpPr/>
          <p:nvPr/>
        </p:nvSpPr>
        <p:spPr>
          <a:xfrm>
            <a:off x="4820383" y="3473783"/>
            <a:ext cx="2303487" cy="3156246"/>
          </a:xfrm>
          <a:prstGeom prst="round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effectLst>
                  <a:outerShdw blurRad="38100" dist="38100" dir="2700000" algn="tl">
                    <a:srgbClr val="000000">
                      <a:alpha val="43137"/>
                    </a:srgbClr>
                  </a:outerShdw>
                </a:effectLst>
              </a:rPr>
              <a:t>Better than pot noodle but you really need to add meat, bread or something else too</a:t>
            </a:r>
          </a:p>
        </p:txBody>
      </p:sp>
      <p:sp>
        <p:nvSpPr>
          <p:cNvPr id="23" name="Rounded Rectangle 22"/>
          <p:cNvSpPr/>
          <p:nvPr/>
        </p:nvSpPr>
        <p:spPr>
          <a:xfrm>
            <a:off x="7226311" y="2848302"/>
            <a:ext cx="1733503" cy="3750413"/>
          </a:xfrm>
          <a:prstGeom prst="round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effectLst>
                  <a:outerShdw blurRad="38100" dist="38100" dir="2700000" algn="tl">
                    <a:srgbClr val="000000">
                      <a:alpha val="43137"/>
                    </a:srgbClr>
                  </a:outerShdw>
                </a:effectLst>
              </a:rPr>
              <a:t>Ideal for filling pitta breads</a:t>
            </a:r>
          </a:p>
        </p:txBody>
      </p:sp>
    </p:spTree>
    <p:extLst>
      <p:ext uri="{BB962C8B-B14F-4D97-AF65-F5344CB8AC3E}">
        <p14:creationId xmlns:p14="http://schemas.microsoft.com/office/powerpoint/2010/main" val="374067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GB" sz="5400" i="1" dirty="0">
                <a:solidFill>
                  <a:srgbClr val="7030A0"/>
                </a:solidFill>
                <a:effectLst>
                  <a:outerShdw blurRad="38100" dist="38100" dir="2700000" algn="tl">
                    <a:srgbClr val="000000">
                      <a:alpha val="43137"/>
                    </a:srgbClr>
                  </a:outerShdw>
                </a:effectLst>
              </a:rPr>
              <a:t>“Food, Glorious Food” </a:t>
            </a:r>
          </a:p>
        </p:txBody>
      </p:sp>
      <p:sp>
        <p:nvSpPr>
          <p:cNvPr id="3" name="Content Placeholder 2"/>
          <p:cNvSpPr>
            <a:spLocks noGrp="1"/>
          </p:cNvSpPr>
          <p:nvPr>
            <p:ph idx="1"/>
          </p:nvPr>
        </p:nvSpPr>
        <p:spPr>
          <a:xfrm>
            <a:off x="395536" y="1196752"/>
            <a:ext cx="8229600" cy="5112568"/>
          </a:xfrm>
        </p:spPr>
        <p:txBody>
          <a:bodyPr>
            <a:normAutofit/>
          </a:bodyPr>
          <a:lstStyle/>
          <a:p>
            <a:r>
              <a:rPr lang="en-GB" sz="1600" dirty="0"/>
              <a:t>You </a:t>
            </a:r>
            <a:r>
              <a:rPr lang="en-GB" sz="1600" b="1" dirty="0"/>
              <a:t>must </a:t>
            </a:r>
            <a:r>
              <a:rPr lang="en-GB" sz="1600" dirty="0"/>
              <a:t>eat regularly for </a:t>
            </a:r>
            <a:r>
              <a:rPr lang="en-GB" sz="1600" b="1" dirty="0">
                <a:solidFill>
                  <a:srgbClr val="FF0000"/>
                </a:solidFill>
              </a:rPr>
              <a:t>energy</a:t>
            </a:r>
            <a:r>
              <a:rPr lang="en-GB" sz="1600" dirty="0"/>
              <a:t> and </a:t>
            </a:r>
            <a:r>
              <a:rPr lang="en-GB" sz="1600" b="1" dirty="0">
                <a:solidFill>
                  <a:srgbClr val="FF0000"/>
                </a:solidFill>
              </a:rPr>
              <a:t>warmth</a:t>
            </a:r>
            <a:r>
              <a:rPr lang="en-GB" sz="1600" dirty="0"/>
              <a:t>. </a:t>
            </a:r>
          </a:p>
          <a:p>
            <a:r>
              <a:rPr lang="en-GB" sz="1600" dirty="0"/>
              <a:t>What you actually eat is down to personal preference but a sensible diet should be followed as much as possible.</a:t>
            </a:r>
          </a:p>
          <a:p>
            <a:r>
              <a:rPr lang="en-GB" sz="1600" dirty="0"/>
              <a:t>Ideally your choice of food should:</a:t>
            </a:r>
          </a:p>
          <a:p>
            <a:pPr lvl="1"/>
            <a:r>
              <a:rPr lang="en-GB" sz="1400" dirty="0"/>
              <a:t>Have a high energy content</a:t>
            </a:r>
          </a:p>
          <a:p>
            <a:pPr lvl="1"/>
            <a:r>
              <a:rPr lang="en-GB" sz="1400" dirty="0"/>
              <a:t>A mixture of carbs, protein and fat</a:t>
            </a:r>
          </a:p>
          <a:p>
            <a:pPr lvl="1"/>
            <a:r>
              <a:rPr lang="en-GB" sz="1400" dirty="0"/>
              <a:t>Be light and easy to carry (</a:t>
            </a:r>
            <a:r>
              <a:rPr lang="en-GB" sz="1400" dirty="0" err="1"/>
              <a:t>eg</a:t>
            </a:r>
            <a:r>
              <a:rPr lang="en-GB" sz="1400" dirty="0"/>
              <a:t> packets instead of tins/jars)</a:t>
            </a:r>
          </a:p>
          <a:p>
            <a:pPr lvl="1"/>
            <a:r>
              <a:rPr lang="en-GB" sz="1400" dirty="0"/>
              <a:t>Quick and easy to prepare</a:t>
            </a:r>
          </a:p>
          <a:p>
            <a:pPr lvl="1"/>
            <a:r>
              <a:rPr lang="en-GB" sz="1400" dirty="0"/>
              <a:t>Tins should have a ring pull to save bringing a tin opener</a:t>
            </a:r>
          </a:p>
          <a:p>
            <a:r>
              <a:rPr lang="en-GB" sz="1600" dirty="0"/>
              <a:t>It is sensible to prepare shared meals (if you can agree) – takes less time, less washing-up and the other group members could be doing other useful things </a:t>
            </a:r>
            <a:r>
              <a:rPr lang="en-GB" sz="1600" dirty="0" err="1"/>
              <a:t>eg</a:t>
            </a:r>
            <a:r>
              <a:rPr lang="en-GB" sz="1600" dirty="0"/>
              <a:t>. Pitching your tent!</a:t>
            </a:r>
          </a:p>
          <a:p>
            <a:pPr marL="0" indent="0">
              <a:buNone/>
            </a:pPr>
            <a:endParaRPr lang="en-GB" sz="1600" dirty="0"/>
          </a:p>
        </p:txBody>
      </p:sp>
      <p:pic>
        <p:nvPicPr>
          <p:cNvPr id="2050" name="Picture 2" descr="http://www.914outdoor.co.uk/ekmps/shops/pcowdroy/images/wayfayrer-meals-1985-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086524"/>
            <a:ext cx="3312368" cy="245943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539552" y="4581128"/>
            <a:ext cx="4104456" cy="1728192"/>
          </a:xfrm>
          <a:prstGeom prst="wedgeRoundRectCallout">
            <a:avLst>
              <a:gd name="adj1" fmla="val 60701"/>
              <a:gd name="adj2" fmla="val 30579"/>
              <a:gd name="adj3" fmla="val 16667"/>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rPr>
              <a:t>Wayfarer Meals</a:t>
            </a:r>
          </a:p>
          <a:p>
            <a:pPr algn="ctr"/>
            <a:r>
              <a:rPr lang="en-GB" sz="2400" dirty="0">
                <a:solidFill>
                  <a:schemeClr val="tx1"/>
                </a:solidFill>
              </a:rPr>
              <a:t>Expensive (£4.50) but varied and easy to cook.</a:t>
            </a:r>
          </a:p>
          <a:p>
            <a:pPr algn="ctr"/>
            <a:r>
              <a:rPr lang="en-GB" sz="2400" dirty="0">
                <a:solidFill>
                  <a:schemeClr val="tx1"/>
                </a:solidFill>
              </a:rPr>
              <a:t>Look on Amazon !</a:t>
            </a:r>
          </a:p>
        </p:txBody>
      </p:sp>
    </p:spTree>
    <p:extLst>
      <p:ext uri="{BB962C8B-B14F-4D97-AF65-F5344CB8AC3E}">
        <p14:creationId xmlns:p14="http://schemas.microsoft.com/office/powerpoint/2010/main" val="66182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9" dur="500"/>
                                        <p:tgtEl>
                                          <p:spTgt spid="3">
                                            <p:txEl>
                                              <p:pRg st="6" end="6"/>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1341"/>
            <a:ext cx="8229600" cy="691355"/>
          </a:xfrm>
        </p:spPr>
        <p:txBody>
          <a:bodyPr>
            <a:normAutofit/>
          </a:bodyPr>
          <a:lstStyle/>
          <a:p>
            <a:r>
              <a:rPr lang="en-GB" sz="2800" u="sng" dirty="0">
                <a:solidFill>
                  <a:srgbClr val="7030A0"/>
                </a:solidFill>
              </a:rPr>
              <a:t>Menu Ideas (in no particular order)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5908577"/>
              </p:ext>
            </p:extLst>
          </p:nvPr>
        </p:nvGraphicFramePr>
        <p:xfrm>
          <a:off x="179512" y="692696"/>
          <a:ext cx="8856984" cy="4790440"/>
        </p:xfrm>
        <a:graphic>
          <a:graphicData uri="http://schemas.openxmlformats.org/drawingml/2006/table">
            <a:tbl>
              <a:tblPr firstRow="1" bandRow="1">
                <a:tableStyleId>{00A15C55-8517-42AA-B614-E9B94910E393}</a:tableStyleId>
              </a:tblPr>
              <a:tblGrid>
                <a:gridCol w="2214246">
                  <a:extLst>
                    <a:ext uri="{9D8B030D-6E8A-4147-A177-3AD203B41FA5}">
                      <a16:colId xmlns:a16="http://schemas.microsoft.com/office/drawing/2014/main" val="20000"/>
                    </a:ext>
                  </a:extLst>
                </a:gridCol>
                <a:gridCol w="1818202">
                  <a:extLst>
                    <a:ext uri="{9D8B030D-6E8A-4147-A177-3AD203B41FA5}">
                      <a16:colId xmlns:a16="http://schemas.microsoft.com/office/drawing/2014/main" val="20001"/>
                    </a:ext>
                  </a:extLst>
                </a:gridCol>
                <a:gridCol w="2610290">
                  <a:extLst>
                    <a:ext uri="{9D8B030D-6E8A-4147-A177-3AD203B41FA5}">
                      <a16:colId xmlns:a16="http://schemas.microsoft.com/office/drawing/2014/main" val="20002"/>
                    </a:ext>
                  </a:extLst>
                </a:gridCol>
                <a:gridCol w="2214246">
                  <a:extLst>
                    <a:ext uri="{9D8B030D-6E8A-4147-A177-3AD203B41FA5}">
                      <a16:colId xmlns:a16="http://schemas.microsoft.com/office/drawing/2014/main" val="20003"/>
                    </a:ext>
                  </a:extLst>
                </a:gridCol>
              </a:tblGrid>
              <a:tr h="370840">
                <a:tc>
                  <a:txBody>
                    <a:bodyPr/>
                    <a:lstStyle/>
                    <a:p>
                      <a:r>
                        <a:rPr lang="en-GB" sz="1400" dirty="0"/>
                        <a:t>Breakfast</a:t>
                      </a:r>
                    </a:p>
                  </a:txBody>
                  <a:tcPr/>
                </a:tc>
                <a:tc>
                  <a:txBody>
                    <a:bodyPr/>
                    <a:lstStyle/>
                    <a:p>
                      <a:r>
                        <a:rPr lang="en-GB" sz="1400" dirty="0"/>
                        <a:t>Lunch</a:t>
                      </a:r>
                    </a:p>
                  </a:txBody>
                  <a:tcPr/>
                </a:tc>
                <a:tc>
                  <a:txBody>
                    <a:bodyPr/>
                    <a:lstStyle/>
                    <a:p>
                      <a:r>
                        <a:rPr lang="en-GB" sz="1400" dirty="0"/>
                        <a:t>Dinner</a:t>
                      </a:r>
                    </a:p>
                  </a:txBody>
                  <a:tcPr/>
                </a:tc>
                <a:tc>
                  <a:txBody>
                    <a:bodyPr/>
                    <a:lstStyle/>
                    <a:p>
                      <a:r>
                        <a:rPr lang="en-GB" sz="1400" dirty="0"/>
                        <a:t>Trail Food</a:t>
                      </a:r>
                    </a:p>
                  </a:txBody>
                  <a:tcPr/>
                </a:tc>
                <a:extLst>
                  <a:ext uri="{0D108BD9-81ED-4DB2-BD59-A6C34878D82A}">
                    <a16:rowId xmlns:a16="http://schemas.microsoft.com/office/drawing/2014/main" val="10000"/>
                  </a:ext>
                </a:extLst>
              </a:tr>
              <a:tr h="370840">
                <a:tc>
                  <a:txBody>
                    <a:bodyPr/>
                    <a:lstStyle/>
                    <a:p>
                      <a:r>
                        <a:rPr lang="en-GB" sz="1400" dirty="0" err="1"/>
                        <a:t>Museli</a:t>
                      </a:r>
                      <a:r>
                        <a:rPr lang="en-GB" sz="1400" dirty="0"/>
                        <a:t>/porridge /</a:t>
                      </a:r>
                      <a:r>
                        <a:rPr lang="en-GB" sz="1400" dirty="0" err="1"/>
                        <a:t>weetabix</a:t>
                      </a:r>
                      <a:r>
                        <a:rPr lang="en-GB" sz="1400" dirty="0"/>
                        <a:t> with sugar, dried milk and hot water (and dried fruit/chocolate chips).</a:t>
                      </a:r>
                    </a:p>
                    <a:p>
                      <a:endParaRPr lang="en-GB" sz="1400" dirty="0"/>
                    </a:p>
                    <a:p>
                      <a:r>
                        <a:rPr lang="en-GB" sz="1400" dirty="0"/>
                        <a:t>Tea/coffee/</a:t>
                      </a:r>
                      <a:r>
                        <a:rPr lang="en-GB" sz="1400" baseline="0" dirty="0"/>
                        <a:t> hot chocolate sachet</a:t>
                      </a:r>
                      <a:endParaRPr lang="en-GB" sz="1400" dirty="0"/>
                    </a:p>
                  </a:txBody>
                  <a:tcPr/>
                </a:tc>
                <a:tc>
                  <a:txBody>
                    <a:bodyPr/>
                    <a:lstStyle/>
                    <a:p>
                      <a:r>
                        <a:rPr lang="en-GB" sz="1400" dirty="0"/>
                        <a:t>Filled Baguette, crisps (day 1 only)</a:t>
                      </a:r>
                    </a:p>
                    <a:p>
                      <a:r>
                        <a:rPr lang="en-GB" sz="1400" dirty="0"/>
                        <a:t>Carton of fruit juice</a:t>
                      </a:r>
                    </a:p>
                    <a:p>
                      <a:endParaRPr lang="en-GB" sz="1400" dirty="0"/>
                    </a:p>
                    <a:p>
                      <a:r>
                        <a:rPr lang="en-GB" sz="1400" dirty="0"/>
                        <a:t>Flapjacks/ Cake bars</a:t>
                      </a:r>
                    </a:p>
                  </a:txBody>
                  <a:tcPr/>
                </a:tc>
                <a:tc>
                  <a:txBody>
                    <a:bodyPr/>
                    <a:lstStyle/>
                    <a:p>
                      <a:r>
                        <a:rPr lang="en-GB" sz="1400" dirty="0"/>
                        <a:t>Pasta and sauce with ham and </a:t>
                      </a:r>
                      <a:r>
                        <a:rPr lang="en-GB" sz="1400" dirty="0" err="1"/>
                        <a:t>squeezy</a:t>
                      </a:r>
                      <a:r>
                        <a:rPr lang="en-GB" sz="1400" dirty="0"/>
                        <a:t> cheese/cocktail sausages</a:t>
                      </a:r>
                    </a:p>
                    <a:p>
                      <a:endParaRPr lang="en-GB" sz="1400" dirty="0"/>
                    </a:p>
                    <a:p>
                      <a:r>
                        <a:rPr lang="en-GB" sz="1400" dirty="0"/>
                        <a:t>Fruit cocktail in plastic container</a:t>
                      </a:r>
                    </a:p>
                    <a:p>
                      <a:endParaRPr lang="en-GB" sz="1400" dirty="0"/>
                    </a:p>
                    <a:p>
                      <a:r>
                        <a:rPr lang="en-GB" sz="1400" dirty="0"/>
                        <a:t>Coffee/tea/hot choc,</a:t>
                      </a:r>
                      <a:r>
                        <a:rPr lang="en-GB" sz="1400" baseline="0" dirty="0"/>
                        <a:t> sugar, dried milk</a:t>
                      </a:r>
                      <a:endParaRPr lang="en-GB" sz="1400" dirty="0"/>
                    </a:p>
                  </a:txBody>
                  <a:tcPr/>
                </a:tc>
                <a:tc>
                  <a:txBody>
                    <a:bodyPr/>
                    <a:lstStyle/>
                    <a:p>
                      <a:r>
                        <a:rPr lang="en-GB" sz="1400" dirty="0"/>
                        <a:t>Dried</a:t>
                      </a:r>
                      <a:r>
                        <a:rPr lang="en-GB" sz="1400" baseline="0" dirty="0"/>
                        <a:t> fruit &amp; nuts (allergy?)</a:t>
                      </a:r>
                    </a:p>
                    <a:p>
                      <a:r>
                        <a:rPr lang="en-GB" sz="1400" baseline="0" dirty="0"/>
                        <a:t>Cereal bars</a:t>
                      </a:r>
                    </a:p>
                    <a:p>
                      <a:r>
                        <a:rPr lang="en-GB" sz="1400" baseline="0" dirty="0"/>
                        <a:t>Chocolate bars</a:t>
                      </a:r>
                    </a:p>
                    <a:p>
                      <a:r>
                        <a:rPr lang="en-GB" sz="1400" baseline="0" dirty="0"/>
                        <a:t>Flapjacks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a:t>Pepperami</a:t>
                      </a:r>
                      <a:r>
                        <a:rPr lang="en-GB" sz="1400" baseline="0" dirty="0"/>
                        <a:t> </a:t>
                      </a:r>
                      <a:endParaRPr lang="en-GB" sz="1400" dirty="0"/>
                    </a:p>
                    <a:p>
                      <a:endParaRPr lang="en-GB" sz="1400" baseline="0" dirty="0"/>
                    </a:p>
                  </a:txBody>
                  <a:tcPr/>
                </a:tc>
                <a:extLst>
                  <a:ext uri="{0D108BD9-81ED-4DB2-BD59-A6C34878D82A}">
                    <a16:rowId xmlns:a16="http://schemas.microsoft.com/office/drawing/2014/main" val="10001"/>
                  </a:ext>
                </a:extLst>
              </a:tr>
              <a:tr h="370840">
                <a:tc>
                  <a:txBody>
                    <a:bodyPr/>
                    <a:lstStyle/>
                    <a:p>
                      <a:r>
                        <a:rPr lang="en-GB" sz="1400" dirty="0"/>
                        <a:t>Foil-packed</a:t>
                      </a:r>
                      <a:r>
                        <a:rPr lang="en-GB" sz="1400" baseline="0" dirty="0"/>
                        <a:t> potato, bacon and onion mix</a:t>
                      </a:r>
                    </a:p>
                    <a:p>
                      <a:r>
                        <a:rPr lang="en-GB" sz="1400" baseline="0" dirty="0"/>
                        <a:t>Beans &amp; sausages in a tin</a:t>
                      </a:r>
                      <a:endParaRPr lang="en-GB" sz="1400" dirty="0"/>
                    </a:p>
                  </a:txBody>
                  <a:tcPr/>
                </a:tc>
                <a:tc>
                  <a:txBody>
                    <a:bodyPr/>
                    <a:lstStyle/>
                    <a:p>
                      <a:r>
                        <a:rPr lang="en-GB" sz="1400" dirty="0"/>
                        <a:t>Pitta</a:t>
                      </a:r>
                      <a:r>
                        <a:rPr lang="en-GB" sz="1400" baseline="0" dirty="0"/>
                        <a:t> bread,  sandwich paste/ cheese spread,</a:t>
                      </a:r>
                    </a:p>
                    <a:p>
                      <a:r>
                        <a:rPr lang="en-GB" sz="1400" baseline="0" dirty="0"/>
                        <a:t>Apple </a:t>
                      </a:r>
                    </a:p>
                    <a:p>
                      <a:r>
                        <a:rPr lang="en-GB" sz="1400" baseline="0" dirty="0"/>
                        <a:t>Carton of Ribena</a:t>
                      </a:r>
                      <a:endParaRPr lang="en-GB" sz="1400" dirty="0"/>
                    </a:p>
                  </a:txBody>
                  <a:tcPr/>
                </a:tc>
                <a:tc>
                  <a:txBody>
                    <a:bodyPr/>
                    <a:lstStyle/>
                    <a:p>
                      <a:r>
                        <a:rPr lang="en-GB" sz="1400" dirty="0"/>
                        <a:t>Boil in bag curry, uncle bens part-cooked rice (no need to cook, just add to curry)</a:t>
                      </a:r>
                    </a:p>
                    <a:p>
                      <a:endParaRPr lang="en-GB" sz="1400" dirty="0"/>
                    </a:p>
                    <a:p>
                      <a:r>
                        <a:rPr lang="en-GB" sz="1400" dirty="0"/>
                        <a:t>Wayfarer Treacle Pudding</a:t>
                      </a:r>
                    </a:p>
                  </a:txBody>
                  <a:tcPr/>
                </a:tc>
                <a:tc>
                  <a:txBody>
                    <a:bodyPr/>
                    <a:lstStyle/>
                    <a:p>
                      <a:endParaRPr lang="en-GB" sz="1400" dirty="0"/>
                    </a:p>
                  </a:txBody>
                  <a:tcPr/>
                </a:tc>
                <a:extLst>
                  <a:ext uri="{0D108BD9-81ED-4DB2-BD59-A6C34878D82A}">
                    <a16:rowId xmlns:a16="http://schemas.microsoft.com/office/drawing/2014/main" val="10002"/>
                  </a:ext>
                </a:extLst>
              </a:tr>
              <a:tr h="370840">
                <a:tc>
                  <a:txBody>
                    <a:bodyPr/>
                    <a:lstStyle/>
                    <a:p>
                      <a:r>
                        <a:rPr lang="en-GB" sz="1400" dirty="0"/>
                        <a:t>All-day</a:t>
                      </a:r>
                      <a:r>
                        <a:rPr lang="en-GB" sz="1400" baseline="0" dirty="0"/>
                        <a:t> breakfast in a tin, pitta bread/ fried bread (needs oil)</a:t>
                      </a:r>
                      <a:endParaRPr lang="en-GB" sz="1400" dirty="0"/>
                    </a:p>
                  </a:txBody>
                  <a:tcPr/>
                </a:tc>
                <a:tc>
                  <a:txBody>
                    <a:bodyPr/>
                    <a:lstStyle/>
                    <a:p>
                      <a:r>
                        <a:rPr lang="en-GB" sz="1400" dirty="0"/>
                        <a:t>Bread</a:t>
                      </a:r>
                      <a:r>
                        <a:rPr lang="en-GB" sz="1400" baseline="0" dirty="0"/>
                        <a:t> rolls and corned beef</a:t>
                      </a:r>
                      <a:endParaRPr lang="en-GB" sz="1400" dirty="0"/>
                    </a:p>
                    <a:p>
                      <a:r>
                        <a:rPr lang="en-GB" sz="1400" dirty="0"/>
                        <a:t>Sausage</a:t>
                      </a:r>
                      <a:r>
                        <a:rPr lang="en-GB" sz="1400" baseline="0" dirty="0"/>
                        <a:t> roll</a:t>
                      </a:r>
                      <a:endParaRPr lang="en-GB" sz="1400" dirty="0"/>
                    </a:p>
                    <a:p>
                      <a:r>
                        <a:rPr lang="en-GB" sz="1400" dirty="0"/>
                        <a:t>Carton of</a:t>
                      </a:r>
                      <a:r>
                        <a:rPr lang="en-GB" sz="1400" baseline="0" dirty="0"/>
                        <a:t> fruit </a:t>
                      </a:r>
                      <a:r>
                        <a:rPr lang="en-GB" sz="1400" baseline="0" dirty="0" err="1"/>
                        <a:t>smoothie</a:t>
                      </a:r>
                      <a:endParaRPr lang="en-GB" sz="1400" dirty="0"/>
                    </a:p>
                  </a:txBody>
                  <a:tcPr/>
                </a:tc>
                <a:tc>
                  <a:txBody>
                    <a:bodyPr/>
                    <a:lstStyle/>
                    <a:p>
                      <a:r>
                        <a:rPr lang="en-GB" sz="1400" dirty="0"/>
                        <a:t>Frozen steak and </a:t>
                      </a:r>
                      <a:r>
                        <a:rPr lang="en-GB" sz="1400" dirty="0" err="1"/>
                        <a:t>sausgaes</a:t>
                      </a:r>
                      <a:r>
                        <a:rPr lang="en-GB" sz="1400" dirty="0"/>
                        <a:t>, dried herbs, </a:t>
                      </a:r>
                      <a:r>
                        <a:rPr lang="en-GB" sz="1400" dirty="0" err="1"/>
                        <a:t>cous</a:t>
                      </a:r>
                      <a:r>
                        <a:rPr lang="en-GB" sz="1400" baseline="0" dirty="0"/>
                        <a:t> </a:t>
                      </a:r>
                      <a:r>
                        <a:rPr lang="en-GB" sz="1400" baseline="0" dirty="0" err="1"/>
                        <a:t>cous</a:t>
                      </a:r>
                      <a:r>
                        <a:rPr lang="en-GB" sz="1400" baseline="0" dirty="0"/>
                        <a:t>.</a:t>
                      </a:r>
                      <a:endParaRPr lang="en-GB" sz="1400" dirty="0"/>
                    </a:p>
                    <a:p>
                      <a:endParaRPr lang="en-GB" sz="1400" dirty="0"/>
                    </a:p>
                    <a:p>
                      <a:r>
                        <a:rPr lang="en-GB" sz="1400" dirty="0"/>
                        <a:t>Instant custard</a:t>
                      </a:r>
                    </a:p>
                  </a:txBody>
                  <a:tcPr/>
                </a:tc>
                <a:tc>
                  <a:txBody>
                    <a:bodyPr/>
                    <a:lstStyle/>
                    <a:p>
                      <a:endParaRPr lang="en-GB" sz="1400" dirty="0"/>
                    </a:p>
                  </a:txBody>
                  <a:tcPr/>
                </a:tc>
                <a:extLst>
                  <a:ext uri="{0D108BD9-81ED-4DB2-BD59-A6C34878D82A}">
                    <a16:rowId xmlns:a16="http://schemas.microsoft.com/office/drawing/2014/main" val="10003"/>
                  </a:ext>
                </a:extLst>
              </a:tr>
              <a:tr h="370840">
                <a:tc>
                  <a:txBody>
                    <a:bodyPr/>
                    <a:lstStyle/>
                    <a:p>
                      <a:r>
                        <a:rPr lang="en-GB" sz="1400" dirty="0"/>
                        <a:t>Pancakes</a:t>
                      </a:r>
                      <a:r>
                        <a:rPr lang="en-GB" sz="1400" baseline="0" dirty="0"/>
                        <a:t> and jam/choc spread</a:t>
                      </a:r>
                      <a:endParaRPr lang="en-GB" sz="1400" dirty="0"/>
                    </a:p>
                  </a:txBody>
                  <a:tcPr/>
                </a:tc>
                <a:tc>
                  <a:txBody>
                    <a:bodyPr/>
                    <a:lstStyle/>
                    <a:p>
                      <a:endParaRPr lang="en-GB" sz="1400" dirty="0"/>
                    </a:p>
                  </a:txBody>
                  <a:tcPr/>
                </a:tc>
                <a:tc>
                  <a:txBody>
                    <a:bodyPr/>
                    <a:lstStyle/>
                    <a:p>
                      <a:r>
                        <a:rPr lang="en-GB" sz="1400" dirty="0"/>
                        <a:t>Tinned mackerel in tomato sauce, Smash/</a:t>
                      </a:r>
                      <a:r>
                        <a:rPr lang="en-GB" sz="1400" dirty="0" err="1"/>
                        <a:t>Rissoto</a:t>
                      </a:r>
                      <a:endParaRPr lang="en-GB" sz="1400" dirty="0"/>
                    </a:p>
                  </a:txBody>
                  <a:tcPr/>
                </a:tc>
                <a:tc>
                  <a:txBody>
                    <a:bodyPr/>
                    <a:lstStyle/>
                    <a:p>
                      <a:endParaRPr lang="en-GB" sz="1400" dirty="0"/>
                    </a:p>
                  </a:txBody>
                  <a:tcPr/>
                </a:tc>
                <a:extLst>
                  <a:ext uri="{0D108BD9-81ED-4DB2-BD59-A6C34878D82A}">
                    <a16:rowId xmlns:a16="http://schemas.microsoft.com/office/drawing/2014/main" val="10004"/>
                  </a:ext>
                </a:extLst>
              </a:tr>
            </a:tbl>
          </a:graphicData>
        </a:graphic>
      </p:graphicFrame>
      <p:sp>
        <p:nvSpPr>
          <p:cNvPr id="5" name="Bevel 4"/>
          <p:cNvSpPr/>
          <p:nvPr/>
        </p:nvSpPr>
        <p:spPr>
          <a:xfrm>
            <a:off x="323528" y="5631380"/>
            <a:ext cx="8568952" cy="1008112"/>
          </a:xfrm>
          <a:prstGeom prst="bevel">
            <a:avLst>
              <a:gd name="adj" fmla="val 723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effectLst>
                  <a:outerShdw blurRad="38100" dist="38100" dir="2700000" algn="tl">
                    <a:srgbClr val="000000">
                      <a:alpha val="43137"/>
                    </a:srgbClr>
                  </a:outerShdw>
                </a:effectLst>
              </a:rPr>
              <a:t>Emergency Rations: </a:t>
            </a:r>
            <a:r>
              <a:rPr lang="en-GB" sz="1600" dirty="0"/>
              <a:t> Mars bars, glucose tablets, Bottle of cola, Pitta breads, chocolate spread, dried fruit, raw jelly cubes, Kendal mint cake etc. (THESE MUST BE KEPT SEPARATELY AND WILL BE CHECKED AT THE END OF YOUR EXPEDITION) </a:t>
            </a:r>
          </a:p>
        </p:txBody>
      </p:sp>
      <p:sp>
        <p:nvSpPr>
          <p:cNvPr id="6" name="Rectangle 5"/>
          <p:cNvSpPr/>
          <p:nvPr/>
        </p:nvSpPr>
        <p:spPr>
          <a:xfrm>
            <a:off x="6916164" y="2780928"/>
            <a:ext cx="1976316" cy="2246769"/>
          </a:xfrm>
          <a:prstGeom prst="rect">
            <a:avLst/>
          </a:prstGeom>
          <a:solidFill>
            <a:schemeClr val="accent4">
              <a:lumMod val="60000"/>
              <a:lumOff val="40000"/>
            </a:schemeClr>
          </a:solidFill>
          <a:ln>
            <a:solidFill>
              <a:schemeClr val="tx1"/>
            </a:solidFill>
          </a:ln>
        </p:spPr>
        <p:txBody>
          <a:bodyPr wrap="square">
            <a:spAutoFit/>
          </a:bodyPr>
          <a:lstStyle/>
          <a:p>
            <a:r>
              <a:rPr lang="en-GB" sz="1400" b="1" dirty="0">
                <a:solidFill>
                  <a:schemeClr val="bg1"/>
                </a:solidFill>
              </a:rPr>
              <a:t>“A hiking friend of mine takes a plastic jar of peanut butter, scoops out about half. To remainder, add honey, chopped dried apricots, chocolate chips, raisins. Mix it all up. Then eat a </a:t>
            </a:r>
            <a:r>
              <a:rPr lang="en-GB" sz="1400" b="1" dirty="0" err="1">
                <a:solidFill>
                  <a:schemeClr val="bg1"/>
                </a:solidFill>
              </a:rPr>
              <a:t>tsp</a:t>
            </a:r>
            <a:r>
              <a:rPr lang="en-GB" sz="1400" b="1" dirty="0">
                <a:solidFill>
                  <a:schemeClr val="bg1"/>
                </a:solidFill>
              </a:rPr>
              <a:t> or two on regular basis on the trail”. </a:t>
            </a:r>
          </a:p>
        </p:txBody>
      </p:sp>
    </p:spTree>
    <p:extLst>
      <p:ext uri="{BB962C8B-B14F-4D97-AF65-F5344CB8AC3E}">
        <p14:creationId xmlns:p14="http://schemas.microsoft.com/office/powerpoint/2010/main" val="64194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TotalTime>
  <Words>1527</Words>
  <Application>Microsoft Office PowerPoint</Application>
  <PresentationFormat>On-screen Show (4:3)</PresentationFormat>
  <Paragraphs>212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Rounded MT Bold</vt:lpstr>
      <vt:lpstr>Calibri</vt:lpstr>
      <vt:lpstr>Office Theme</vt:lpstr>
      <vt:lpstr>PowerPoint Presentation</vt:lpstr>
      <vt:lpstr>PowerPoint Presentation</vt:lpstr>
      <vt:lpstr>PowerPoint Presentation</vt:lpstr>
      <vt:lpstr>PowerPoint Presentation</vt:lpstr>
      <vt:lpstr>Cooking Safely</vt:lpstr>
      <vt:lpstr>PowerPoint Presentation</vt:lpstr>
      <vt:lpstr>Food choices  YES or NO ?</vt:lpstr>
      <vt:lpstr>“Food, Glorious Food” </vt:lpstr>
      <vt:lpstr>Menu Ideas (in no particular order)</vt:lpstr>
      <vt:lpstr>Last bits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Navigation and Map Skills </dc:title>
  <dc:creator>User</dc:creator>
  <cp:lastModifiedBy>Paul Withey</cp:lastModifiedBy>
  <cp:revision>31</cp:revision>
  <cp:lastPrinted>2014-03-05T18:03:46Z</cp:lastPrinted>
  <dcterms:created xsi:type="dcterms:W3CDTF">2012-03-02T18:02:12Z</dcterms:created>
  <dcterms:modified xsi:type="dcterms:W3CDTF">2017-03-19T18:05:12Z</dcterms:modified>
</cp:coreProperties>
</file>