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56" r:id="rId2"/>
    <p:sldId id="257" r:id="rId3"/>
    <p:sldId id="277" r:id="rId4"/>
    <p:sldId id="268" r:id="rId5"/>
    <p:sldId id="284" r:id="rId6"/>
    <p:sldId id="264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171" autoAdjust="0"/>
    <p:restoredTop sz="94660"/>
  </p:normalViewPr>
  <p:slideViewPr>
    <p:cSldViewPr>
      <p:cViewPr varScale="1">
        <p:scale>
          <a:sx n="78" d="100"/>
          <a:sy n="78" d="100"/>
        </p:scale>
        <p:origin x="1800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AE2C670-6AC0-4980-9885-40581E12684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C2D39CA-412B-4F79-9291-2D8305344DB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BCCC1CE-8FC1-45F9-9886-A72D8CE16C09}" type="datetimeFigureOut">
              <a:rPr lang="en-GB"/>
              <a:pPr>
                <a:defRPr/>
              </a:pPr>
              <a:t>18/10/2020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8536BB-CBB1-41A8-B7CA-895E904DDC8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FDC96A-B415-4E23-9B4D-5223F3003AB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7DB1C0BC-BC5A-4CA4-8D28-3667A094FCA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7E5582-31FD-4AC2-992E-41394216C6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5F56AB-7618-40F4-8BA5-187FEB586A23}" type="datetimeFigureOut">
              <a:rPr lang="en-GB"/>
              <a:pPr>
                <a:defRPr/>
              </a:pPr>
              <a:t>18/10/2020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B3C6CA-F14D-4F9E-BB2F-A13DC0C32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5F9C-0EB5-4B48-9173-D857E153E1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99CC97-DD4A-4804-A1B6-6CE50F7D503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69175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008001-43DD-4E4A-AA6C-13AE59D1D8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597404-B05C-43C3-B542-18D171128D88}" type="datetimeFigureOut">
              <a:rPr lang="en-GB"/>
              <a:pPr>
                <a:defRPr/>
              </a:pPr>
              <a:t>18/10/2020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433B84-5620-40B0-8633-F8937EAE7F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3068A7-EDE1-46DA-825E-D0739B8511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33768D-C61E-41D4-8AD7-B363D810769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84569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159B16-612C-4B58-AA9E-51F501283E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E705EF-2316-4673-A6DA-727459C74BD6}" type="datetimeFigureOut">
              <a:rPr lang="en-GB"/>
              <a:pPr>
                <a:defRPr/>
              </a:pPr>
              <a:t>18/10/2020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BEDC3E-B5C0-4DC0-9E15-B839006E27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261F14-E234-4E7E-99B3-27C7C44612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F2E265-8C64-439F-BEB8-5B766FD4B48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91464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80298C-F94A-41A2-B3FC-B90984ADF9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0071B9-371C-459C-8814-F4A34114FCF2}" type="datetimeFigureOut">
              <a:rPr lang="en-GB"/>
              <a:pPr>
                <a:defRPr/>
              </a:pPr>
              <a:t>18/10/2020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C6E284-C347-4203-A3E4-93CBFFA64B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B34B22-CB52-4E3D-AB3F-C37CC8B96D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B7E55D-4F64-47D7-A6B1-81AA6493A67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21232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07AA4F-B5F1-436C-AD04-8A80C59915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07EFB8-5D40-4CE6-9351-9DDA86429EFE}" type="datetimeFigureOut">
              <a:rPr lang="en-GB"/>
              <a:pPr>
                <a:defRPr/>
              </a:pPr>
              <a:t>18/10/2020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96D29A-3275-4D5E-90CB-C6931ED06F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13A58B-3643-408D-A6CF-D336ACB39B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9AD1BB-5318-40A9-AAB9-0D21C8CBFD9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15562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66E6535-0CD7-4A69-9793-18627A9F79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27A37D-0B04-4F34-9290-FC7221DA710B}" type="datetimeFigureOut">
              <a:rPr lang="en-GB"/>
              <a:pPr>
                <a:defRPr/>
              </a:pPr>
              <a:t>18/10/2020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2178A4C-0522-4471-BBFC-FFF2A50AFD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9E8A3FE-59A5-4A09-BD4E-8268DD647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352A80-13A8-476C-90EE-7856DA2E41E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42596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AE58292A-A252-46F9-A400-6C3845409B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DE3E23-C83B-4C39-9FD5-26B77AD75AEA}" type="datetimeFigureOut">
              <a:rPr lang="en-GB"/>
              <a:pPr>
                <a:defRPr/>
              </a:pPr>
              <a:t>18/10/2020</a:t>
            </a:fld>
            <a:endParaRPr lang="en-GB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9FF478AD-F2C4-4EB9-9597-98C8CDDF47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93EF29C9-BF68-4EB0-9E96-584741FDE3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3F94F5-3EE8-434F-8A90-D4FAA263024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49717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D0814A54-D2AE-4C47-AE66-2612A7552E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558B7D-F86A-45CE-ACD7-E28383AB1F3E}" type="datetimeFigureOut">
              <a:rPr lang="en-GB"/>
              <a:pPr>
                <a:defRPr/>
              </a:pPr>
              <a:t>18/10/2020</a:t>
            </a:fld>
            <a:endParaRPr lang="en-GB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F16A13FB-C11F-478D-B747-BA15030CF7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42303D81-A4DA-4BC4-957B-67375ACB15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7DCDAF-FC04-4FF7-84CB-FAA7C44DB91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8666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BC712856-18E7-4A0C-8329-61CB5153E1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AC0717-E434-4295-B588-1F7148251F15}" type="datetimeFigureOut">
              <a:rPr lang="en-GB"/>
              <a:pPr>
                <a:defRPr/>
              </a:pPr>
              <a:t>18/10/2020</a:t>
            </a:fld>
            <a:endParaRPr lang="en-GB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A3EE319F-B23E-4E95-B9C6-ED1CBD47A1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17B50731-363F-4F24-9700-5D10C47ED7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FE9E09-A44D-432E-ACCE-792AF93FD75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72742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3E2D298-7B86-4286-891F-841B22AE4E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60B070-4A97-44FB-8B1A-7BDFB8EFE896}" type="datetimeFigureOut">
              <a:rPr lang="en-GB"/>
              <a:pPr>
                <a:defRPr/>
              </a:pPr>
              <a:t>18/10/2020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8342A12-D097-4715-B7BF-57025246D4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2B21BD1-F5B1-4942-B5E5-76BC893B2D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50BA65-D61F-44C4-9588-E4018EDF15B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59622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3AD2D8B-CF22-4F68-ABDA-22E0D6DDB5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F640A5-3C2D-4416-B261-1732BDBA51F5}" type="datetimeFigureOut">
              <a:rPr lang="en-GB"/>
              <a:pPr>
                <a:defRPr/>
              </a:pPr>
              <a:t>18/10/2020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7C6C5CA-7F27-491F-955E-C4AA798964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54D0BB7-8561-4A3C-BD4F-F6B4FD0C02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F4512F-4CD1-4D78-98E6-FFAFC519730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26913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9727158C-63C6-4591-B3BE-86935C34815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FECA61F5-954A-4419-8646-1481F9862C0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B94F03-4D49-4AF5-BD1E-A06DBAC02A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FBB6D51-85CC-4885-B76A-971C0E55B64D}" type="datetimeFigureOut">
              <a:rPr lang="en-GB"/>
              <a:pPr>
                <a:defRPr/>
              </a:pPr>
              <a:t>18/10/2020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7F4FFD-5A91-41F5-8C69-89D7DB77C0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E230B7-0C51-4AF6-82E2-3D0B3108BB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BA3EDB8D-2E9F-4847-A457-02A03020E48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9.png"/><Relationship Id="rId7" Type="http://schemas.openxmlformats.org/officeDocument/2006/relationships/hyperlink" Target="https://forms.office.com/Pages/ResponsePage.aspx?id=onNUZMViq0uKbYN8DZZYfOEncZM8HFdIog1NJDUgEq1UMUc2SjFCQ0tTM1RPT1JHWFQyMUNYSTNNMS4u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Relationship Id="rId9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>
            <a:extLst>
              <a:ext uri="{FF2B5EF4-FFF2-40B4-BE49-F238E27FC236}">
                <a16:creationId xmlns:a16="http://schemas.microsoft.com/office/drawing/2014/main" id="{2DBB1922-D8F8-4BF8-9309-46167D2777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7834"/>
          <a:stretch>
            <a:fillRect/>
          </a:stretch>
        </p:blipFill>
        <p:spPr bwMode="auto">
          <a:xfrm>
            <a:off x="7800975" y="76200"/>
            <a:ext cx="1296988" cy="114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20F0AC32-B205-4E4A-9767-D1E3931D2434}"/>
              </a:ext>
            </a:extLst>
          </p:cNvPr>
          <p:cNvSpPr txBox="1"/>
          <p:nvPr/>
        </p:nvSpPr>
        <p:spPr>
          <a:xfrm>
            <a:off x="4071938" y="2128838"/>
            <a:ext cx="4821237" cy="2032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+mn-lt"/>
              </a:rPr>
              <a:t>This half term we have been focusing on </a:t>
            </a:r>
            <a:r>
              <a:rPr lang="en-GB" b="1" dirty="0">
                <a:latin typeface="+mn-lt"/>
              </a:rPr>
              <a:t>connecting</a:t>
            </a:r>
            <a:r>
              <a:rPr lang="en-GB" dirty="0">
                <a:latin typeface="+mn-lt"/>
              </a:rPr>
              <a:t> with people and </a:t>
            </a:r>
            <a:r>
              <a:rPr lang="en-GB" b="1" dirty="0">
                <a:latin typeface="+mn-lt"/>
              </a:rPr>
              <a:t>building relationships</a:t>
            </a:r>
            <a:r>
              <a:rPr lang="en-GB" dirty="0">
                <a:latin typeface="+mn-lt"/>
              </a:rPr>
              <a:t>.  </a:t>
            </a:r>
          </a:p>
          <a:p>
            <a:pPr>
              <a:defRPr/>
            </a:pPr>
            <a:endParaRPr lang="en-GB" dirty="0">
              <a:latin typeface="+mn-lt"/>
            </a:endParaRPr>
          </a:p>
          <a:p>
            <a:pPr>
              <a:defRPr/>
            </a:pPr>
            <a:r>
              <a:rPr lang="en-GB" dirty="0">
                <a:latin typeface="+mn-lt"/>
              </a:rPr>
              <a:t>As part of that, it is really important to </a:t>
            </a:r>
            <a:r>
              <a:rPr lang="en-GB" b="1" dirty="0">
                <a:latin typeface="+mn-lt"/>
              </a:rPr>
              <a:t>know</a:t>
            </a:r>
            <a:r>
              <a:rPr lang="en-GB" dirty="0">
                <a:latin typeface="+mn-lt"/>
              </a:rPr>
              <a:t> </a:t>
            </a:r>
            <a:r>
              <a:rPr lang="en-GB" b="1" dirty="0">
                <a:latin typeface="+mn-lt"/>
              </a:rPr>
              <a:t>yourself and the values you believe are important.</a:t>
            </a:r>
          </a:p>
        </p:txBody>
      </p:sp>
      <p:sp>
        <p:nvSpPr>
          <p:cNvPr id="3076" name="TextBox 15">
            <a:extLst>
              <a:ext uri="{FF2B5EF4-FFF2-40B4-BE49-F238E27FC236}">
                <a16:creationId xmlns:a16="http://schemas.microsoft.com/office/drawing/2014/main" id="{684A74F7-73D0-4A72-8318-D3F6C80F12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5588" y="1268413"/>
            <a:ext cx="6122987" cy="461962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 sz="1200" b="1"/>
              <a:t>Learning outcome: </a:t>
            </a:r>
            <a:r>
              <a:rPr lang="en-GB" altLang="en-US" sz="1200"/>
              <a:t>To gain a better understanding of your own personal values and  the fundamental British values</a:t>
            </a:r>
          </a:p>
        </p:txBody>
      </p:sp>
      <p:pic>
        <p:nvPicPr>
          <p:cNvPr id="3077" name="Picture 2" descr="Wellbeing Support | St Ignatius Catholic Primary School">
            <a:extLst>
              <a:ext uri="{FF2B5EF4-FFF2-40B4-BE49-F238E27FC236}">
                <a16:creationId xmlns:a16="http://schemas.microsoft.com/office/drawing/2014/main" id="{43331367-D6DD-4756-B614-72BD288498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38" y="11113"/>
            <a:ext cx="142875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2" descr="C:\Users\staff\Desktop\UJ.jpg">
            <a:extLst>
              <a:ext uri="{FF2B5EF4-FFF2-40B4-BE49-F238E27FC236}">
                <a16:creationId xmlns:a16="http://schemas.microsoft.com/office/drawing/2014/main" id="{275716D6-25B2-4CD9-BCD8-C8364AC78D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lum bright="62000" contrast="-3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138" y="4021138"/>
            <a:ext cx="3529012" cy="2836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4" name="Picture 2" descr="Personal Values and Why they Matter |">
            <a:extLst>
              <a:ext uri="{FF2B5EF4-FFF2-40B4-BE49-F238E27FC236}">
                <a16:creationId xmlns:a16="http://schemas.microsoft.com/office/drawing/2014/main" id="{C65F3D2B-EAC3-4CE1-93D0-E47DD7FEDF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1881188"/>
            <a:ext cx="3041650" cy="227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3A5E56E3-C1D1-45A0-AC0C-64D174E87CFF}"/>
              </a:ext>
            </a:extLst>
          </p:cNvPr>
          <p:cNvSpPr txBox="1"/>
          <p:nvPr/>
        </p:nvSpPr>
        <p:spPr>
          <a:xfrm>
            <a:off x="4071938" y="4941888"/>
            <a:ext cx="4821237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+mn-lt"/>
              </a:rPr>
              <a:t>It is also important to understand the </a:t>
            </a:r>
            <a:r>
              <a:rPr lang="en-GB" b="1" dirty="0">
                <a:latin typeface="+mn-lt"/>
              </a:rPr>
              <a:t>values of what it is to be a British citizen </a:t>
            </a:r>
            <a:r>
              <a:rPr lang="en-GB" dirty="0">
                <a:latin typeface="+mn-lt"/>
              </a:rPr>
              <a:t>in order to promote moral and cultural understanding and </a:t>
            </a:r>
            <a:r>
              <a:rPr lang="en-GB" b="1" dirty="0">
                <a:latin typeface="+mn-lt"/>
              </a:rPr>
              <a:t>celebrate the diversity of the UK</a:t>
            </a:r>
            <a:r>
              <a:rPr lang="en-GB" dirty="0">
                <a:latin typeface="+mn-lt"/>
              </a:rPr>
              <a:t>.</a:t>
            </a:r>
            <a:endParaRPr lang="en-GB" b="1" dirty="0">
              <a:latin typeface="+mn-lt"/>
            </a:endParaRPr>
          </a:p>
        </p:txBody>
      </p:sp>
      <p:pic>
        <p:nvPicPr>
          <p:cNvPr id="3081" name="Picture 4" descr="Promoting British Values – Bowes Hutchinsons">
            <a:extLst>
              <a:ext uri="{FF2B5EF4-FFF2-40B4-BE49-F238E27FC236}">
                <a16:creationId xmlns:a16="http://schemas.microsoft.com/office/drawing/2014/main" id="{5E22D721-26A1-4AD2-BB9F-9167D5D2E9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9025" y="41275"/>
            <a:ext cx="4424363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8343D4E-D5F3-4558-B044-7E8C78E817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250" y="1571625"/>
            <a:ext cx="3662363" cy="157003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600" b="1" dirty="0">
                <a:latin typeface="+mn-lt"/>
              </a:rPr>
              <a:t>1. For each value identify the ‘level of importance that value holds for you:</a:t>
            </a:r>
            <a:br>
              <a:rPr lang="en-GB" altLang="en-US" sz="1600" dirty="0">
                <a:latin typeface="+mn-lt"/>
              </a:rPr>
            </a:br>
            <a:br>
              <a:rPr lang="en-GB" altLang="en-US" sz="1600" dirty="0">
                <a:latin typeface="+mn-lt"/>
              </a:rPr>
            </a:br>
            <a:r>
              <a:rPr lang="en-GB" altLang="en-US" sz="1600" dirty="0">
                <a:latin typeface="+mn-lt"/>
              </a:rPr>
              <a:t>H = high level of importance  </a:t>
            </a:r>
            <a:br>
              <a:rPr lang="en-GB" altLang="en-US" sz="1600" dirty="0">
                <a:latin typeface="+mn-lt"/>
              </a:rPr>
            </a:br>
            <a:r>
              <a:rPr lang="en-GB" altLang="en-US" sz="1600" dirty="0">
                <a:latin typeface="+mn-lt"/>
              </a:rPr>
              <a:t>M = medium level of importance </a:t>
            </a:r>
            <a:br>
              <a:rPr lang="en-GB" altLang="en-US" sz="1600" dirty="0">
                <a:latin typeface="+mn-lt"/>
              </a:rPr>
            </a:br>
            <a:r>
              <a:rPr lang="en-GB" altLang="en-US" sz="1600" dirty="0">
                <a:latin typeface="+mn-lt"/>
              </a:rPr>
              <a:t>L = Low level of importance 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D80CC85-B93E-419F-8A51-AE18C20B8C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125" y="3460750"/>
            <a:ext cx="3495675" cy="58578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600" dirty="0">
                <a:latin typeface="+mn-lt"/>
              </a:rPr>
              <a:t>2. </a:t>
            </a:r>
            <a:r>
              <a:rPr lang="en-GB" altLang="en-US" sz="1600" b="1" dirty="0">
                <a:latin typeface="+mn-lt"/>
              </a:rPr>
              <a:t>Pick your top three HIGH </a:t>
            </a:r>
            <a:r>
              <a:rPr lang="en-GB" altLang="en-US" sz="1600" dirty="0">
                <a:latin typeface="+mn-lt"/>
              </a:rPr>
              <a:t>importance values.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24C9C3D-AA4C-45A3-AD04-2A7EF10EBD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125" y="4541838"/>
            <a:ext cx="3352800" cy="58578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600" dirty="0">
                <a:latin typeface="+mn-lt"/>
              </a:rPr>
              <a:t>3. Now from those top 3, </a:t>
            </a:r>
            <a:r>
              <a:rPr lang="en-GB" altLang="en-US" sz="1600" b="1" dirty="0">
                <a:latin typeface="+mn-lt"/>
              </a:rPr>
              <a:t>choose you number 1 HIGHEST</a:t>
            </a:r>
            <a:r>
              <a:rPr lang="en-GB" altLang="en-US" sz="1600" dirty="0">
                <a:latin typeface="+mn-lt"/>
              </a:rPr>
              <a:t> important value.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8708DB2-0DCF-42A7-A915-5B6224A0D5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7163" y="5946775"/>
            <a:ext cx="3352800" cy="5842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en-US" sz="1600" dirty="0">
                <a:latin typeface="+mn-lt"/>
              </a:rPr>
              <a:t>4. </a:t>
            </a:r>
            <a:r>
              <a:rPr lang="en-GB" altLang="en-US" sz="1600" b="1" dirty="0">
                <a:latin typeface="+mn-lt"/>
              </a:rPr>
              <a:t>Discuss your choice </a:t>
            </a:r>
            <a:r>
              <a:rPr lang="en-GB" altLang="en-US" sz="1600" dirty="0">
                <a:latin typeface="+mn-lt"/>
              </a:rPr>
              <a:t>with a friend or family member.</a:t>
            </a:r>
          </a:p>
        </p:txBody>
      </p:sp>
      <p:pic>
        <p:nvPicPr>
          <p:cNvPr id="4102" name="Picture 2">
            <a:extLst>
              <a:ext uri="{FF2B5EF4-FFF2-40B4-BE49-F238E27FC236}">
                <a16:creationId xmlns:a16="http://schemas.microsoft.com/office/drawing/2014/main" id="{328C3919-5EF6-4623-9AA7-EE4F07169F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3925" y="1133475"/>
            <a:ext cx="5695950" cy="539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3" name="Picture 2" descr="Personal Values and Why they Matter |">
            <a:extLst>
              <a:ext uri="{FF2B5EF4-FFF2-40B4-BE49-F238E27FC236}">
                <a16:creationId xmlns:a16="http://schemas.microsoft.com/office/drawing/2014/main" id="{B09B11D5-A6FB-418A-BB54-D61AECF1A8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3" y="123825"/>
            <a:ext cx="1766887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EADD75AA-37D9-4C66-8FF9-9DC22F8547DE}"/>
              </a:ext>
            </a:extLst>
          </p:cNvPr>
          <p:cNvSpPr txBox="1">
            <a:spLocks/>
          </p:cNvSpPr>
          <p:nvPr/>
        </p:nvSpPr>
        <p:spPr>
          <a:xfrm>
            <a:off x="1081088" y="-4763"/>
            <a:ext cx="8386762" cy="1325563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en-GB" sz="4000" dirty="0">
                <a:solidFill>
                  <a:schemeClr val="accent4">
                    <a:lumMod val="60000"/>
                    <a:lumOff val="40000"/>
                  </a:schemeClr>
                </a:solidFill>
                <a:latin typeface="Modern Love"/>
              </a:rPr>
              <a:t>What are your personal values?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staff\Desktop\UJ.jpg">
            <a:extLst>
              <a:ext uri="{FF2B5EF4-FFF2-40B4-BE49-F238E27FC236}">
                <a16:creationId xmlns:a16="http://schemas.microsoft.com/office/drawing/2014/main" id="{FF053F5C-B6F6-4F12-90C7-C3382D9BEB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62000" contrast="-3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68313" y="-458788"/>
            <a:ext cx="9936163" cy="79914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Content Placeholder 2">
            <a:extLst>
              <a:ext uri="{FF2B5EF4-FFF2-40B4-BE49-F238E27FC236}">
                <a16:creationId xmlns:a16="http://schemas.microsoft.com/office/drawing/2014/main" id="{4B917BC6-9D70-4587-B617-7DD29FE9CE81}"/>
              </a:ext>
            </a:extLst>
          </p:cNvPr>
          <p:cNvSpPr txBox="1">
            <a:spLocks/>
          </p:cNvSpPr>
          <p:nvPr/>
        </p:nvSpPr>
        <p:spPr bwMode="auto">
          <a:xfrm>
            <a:off x="0" y="1916113"/>
            <a:ext cx="8748713" cy="2852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r>
              <a:rPr lang="en-GB" altLang="en-US" sz="5400">
                <a:latin typeface="Comic Sans MS" panose="030F0702030302020204" pitchFamily="66" charset="0"/>
              </a:rPr>
              <a:t>We all live in Britain, </a:t>
            </a:r>
            <a:br>
              <a:rPr lang="en-GB" altLang="en-US" sz="5400">
                <a:latin typeface="Comic Sans MS" panose="030F0702030302020204" pitchFamily="66" charset="0"/>
              </a:rPr>
            </a:br>
            <a:r>
              <a:rPr lang="en-GB" altLang="en-US" sz="5400">
                <a:latin typeface="Comic Sans MS" panose="030F0702030302020204" pitchFamily="66" charset="0"/>
              </a:rPr>
              <a:t>what do you think British values are?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staff\Desktop\UJ.jpg">
            <a:extLst>
              <a:ext uri="{FF2B5EF4-FFF2-40B4-BE49-F238E27FC236}">
                <a16:creationId xmlns:a16="http://schemas.microsoft.com/office/drawing/2014/main" id="{58D9D0A6-808F-4185-BF5C-131D629B90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62000" contrast="-3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68313" y="-458788"/>
            <a:ext cx="9936163" cy="79914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Content Placeholder 2">
            <a:extLst>
              <a:ext uri="{FF2B5EF4-FFF2-40B4-BE49-F238E27FC236}">
                <a16:creationId xmlns:a16="http://schemas.microsoft.com/office/drawing/2014/main" id="{F3D4FADF-1A29-44F6-90AD-D6668E5CEA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989138"/>
            <a:ext cx="8229600" cy="4248150"/>
          </a:xfrm>
        </p:spPr>
        <p:txBody>
          <a:bodyPr/>
          <a:lstStyle/>
          <a:p>
            <a:pPr eaLnBrk="1" hangingPunct="1"/>
            <a:r>
              <a:rPr lang="en-GB" altLang="en-US" sz="4000" b="1">
                <a:latin typeface="Comic Sans MS" panose="030F0702030302020204" pitchFamily="66" charset="0"/>
              </a:rPr>
              <a:t>Democracy</a:t>
            </a:r>
          </a:p>
          <a:p>
            <a:pPr eaLnBrk="1" hangingPunct="1"/>
            <a:r>
              <a:rPr lang="en-GB" altLang="en-US" sz="4000" b="1">
                <a:latin typeface="Comic Sans MS" panose="030F0702030302020204" pitchFamily="66" charset="0"/>
              </a:rPr>
              <a:t>The rule of law</a:t>
            </a:r>
          </a:p>
          <a:p>
            <a:pPr eaLnBrk="1" hangingPunct="1"/>
            <a:r>
              <a:rPr lang="en-GB" altLang="en-US" sz="4000" b="1">
                <a:latin typeface="Comic Sans MS" panose="030F0702030302020204" pitchFamily="66" charset="0"/>
              </a:rPr>
              <a:t>Individual liberty</a:t>
            </a:r>
          </a:p>
          <a:p>
            <a:pPr eaLnBrk="1" hangingPunct="1"/>
            <a:r>
              <a:rPr lang="en-GB" altLang="en-US" sz="4000" b="1">
                <a:latin typeface="Comic Sans MS" panose="030F0702030302020204" pitchFamily="66" charset="0"/>
              </a:rPr>
              <a:t>Mutual respect</a:t>
            </a:r>
          </a:p>
          <a:p>
            <a:pPr eaLnBrk="1" hangingPunct="1"/>
            <a:r>
              <a:rPr lang="en-GB" altLang="en-US" sz="4000" b="1">
                <a:latin typeface="Comic Sans MS" panose="030F0702030302020204" pitchFamily="66" charset="0"/>
              </a:rPr>
              <a:t>Tolerance of those of different faiths and beliefs</a:t>
            </a:r>
          </a:p>
        </p:txBody>
      </p:sp>
      <p:sp>
        <p:nvSpPr>
          <p:cNvPr id="6148" name="TextBox 1">
            <a:extLst>
              <a:ext uri="{FF2B5EF4-FFF2-40B4-BE49-F238E27FC236}">
                <a16:creationId xmlns:a16="http://schemas.microsoft.com/office/drawing/2014/main" id="{4E34CEED-2B31-4872-A90B-BEF6E7D9BF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2875" y="36513"/>
            <a:ext cx="8713788" cy="1262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>
                <a:latin typeface="Arial" panose="020B0604020202020204" pitchFamily="34" charset="0"/>
              </a:rPr>
              <a:t>Our Government identifies the following as our </a:t>
            </a:r>
            <a:r>
              <a:rPr lang="en-GB" altLang="en-US" sz="4400" b="1">
                <a:latin typeface="Arial" panose="020B0604020202020204" pitchFamily="34" charset="0"/>
              </a:rPr>
              <a:t>Fundamental British Values.</a:t>
            </a:r>
            <a:endParaRPr lang="en-GB" altLang="en-US" b="1">
              <a:latin typeface="Arial" panose="020B0604020202020204" pitchFamily="34" charset="0"/>
            </a:endParaRPr>
          </a:p>
        </p:txBody>
      </p:sp>
      <p:sp>
        <p:nvSpPr>
          <p:cNvPr id="3" name="Thought Bubble: Cloud 2">
            <a:extLst>
              <a:ext uri="{FF2B5EF4-FFF2-40B4-BE49-F238E27FC236}">
                <a16:creationId xmlns:a16="http://schemas.microsoft.com/office/drawing/2014/main" id="{6A31EED3-C425-49E6-9C6C-6282DBC37B2C}"/>
              </a:ext>
            </a:extLst>
          </p:cNvPr>
          <p:cNvSpPr/>
          <p:nvPr/>
        </p:nvSpPr>
        <p:spPr>
          <a:xfrm>
            <a:off x="5364163" y="1606550"/>
            <a:ext cx="3949700" cy="3095625"/>
          </a:xfrm>
          <a:prstGeom prst="cloudCallout">
            <a:avLst>
              <a:gd name="adj1" fmla="val -63582"/>
              <a:gd name="adj2" fmla="val 4134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GB" sz="2400" dirty="0"/>
              <a:t>Why does the government feel it is important to promote a set of shared values for British citizens?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British Values Classroom Display | Teaching Resources">
            <a:extLst>
              <a:ext uri="{FF2B5EF4-FFF2-40B4-BE49-F238E27FC236}">
                <a16:creationId xmlns:a16="http://schemas.microsoft.com/office/drawing/2014/main" id="{3BF77339-2A35-4356-83BF-D2AFA9C594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7788"/>
            <a:ext cx="9036050" cy="6643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63BF703-C085-40BF-ADF0-04DED39CF3AA}"/>
              </a:ext>
            </a:extLst>
          </p:cNvPr>
          <p:cNvSpPr txBox="1"/>
          <p:nvPr/>
        </p:nvSpPr>
        <p:spPr>
          <a:xfrm>
            <a:off x="2484438" y="1341438"/>
            <a:ext cx="3527425" cy="73818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In Britain, as long as we do not break the law, we can live as we choose to and have our own opinions about things.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A7F9C9F-1928-48C0-AA76-CE49FC686739}"/>
              </a:ext>
            </a:extLst>
          </p:cNvPr>
          <p:cNvSpPr txBox="1"/>
          <p:nvPr/>
        </p:nvSpPr>
        <p:spPr>
          <a:xfrm>
            <a:off x="6862763" y="1828800"/>
            <a:ext cx="1871662" cy="16002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In Britain we have a police force who make sure people do not do the wrong thing and break the law – this means that we are safe.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A227B35-2DB1-4521-AA88-604E10CF53A0}"/>
              </a:ext>
            </a:extLst>
          </p:cNvPr>
          <p:cNvSpPr txBox="1"/>
          <p:nvPr/>
        </p:nvSpPr>
        <p:spPr>
          <a:xfrm>
            <a:off x="6659563" y="4868863"/>
            <a:ext cx="2089150" cy="1600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The people in Britain vote for the people who make the laws and decide how the country is run.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sz="1400" dirty="0">
                <a:latin typeface="Calibri" panose="020F0502020204030204" pitchFamily="34" charset="0"/>
                <a:cs typeface="Calibri" panose="020F0502020204030204" pitchFamily="34" charset="0"/>
              </a:rPr>
              <a:t>If just one person made all the laws it would not be fair.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D6C20EC-2CCD-49BD-95D1-7DE00F5CDA08}"/>
              </a:ext>
            </a:extLst>
          </p:cNvPr>
          <p:cNvSpPr txBox="1"/>
          <p:nvPr/>
        </p:nvSpPr>
        <p:spPr>
          <a:xfrm>
            <a:off x="2700338" y="5157788"/>
            <a:ext cx="2879725" cy="11684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en-GB" alt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In Britain we accept that other people might have different beliefs and religions than ours. We should not discriminate or segregate those who we see as different to ourselves.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77AAA4F-2E66-4D41-81CD-DC63D6AD7D2D}"/>
              </a:ext>
            </a:extLst>
          </p:cNvPr>
          <p:cNvSpPr txBox="1"/>
          <p:nvPr/>
        </p:nvSpPr>
        <p:spPr>
          <a:xfrm>
            <a:off x="179388" y="2997200"/>
            <a:ext cx="1871662" cy="203041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GB" alt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Understanding the value of diversity and challenging discrimination.</a:t>
            </a:r>
            <a:br>
              <a:rPr lang="en-GB" altLang="en-US" sz="14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alt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We might not always agree with other people, but we try to show respect for their thoughts and feelings.</a:t>
            </a:r>
            <a:endParaRPr lang="en-GB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28204BE2-B89D-4466-AF53-EBEEEFAD10DF}"/>
              </a:ext>
            </a:extLst>
          </p:cNvPr>
          <p:cNvSpPr/>
          <p:nvPr/>
        </p:nvSpPr>
        <p:spPr>
          <a:xfrm>
            <a:off x="6299200" y="2276475"/>
            <a:ext cx="2809875" cy="19891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200" dirty="0"/>
              <a:t>Can you name political parties in Britain today?</a:t>
            </a:r>
          </a:p>
          <a:p>
            <a:pPr algn="ctr">
              <a:defRPr/>
            </a:pPr>
            <a:endParaRPr lang="en-GB" sz="1200" dirty="0"/>
          </a:p>
          <a:p>
            <a:pPr algn="ctr">
              <a:defRPr/>
            </a:pPr>
            <a:r>
              <a:rPr lang="en-GB" sz="1200" dirty="0"/>
              <a:t>Do you know what their core values are?</a:t>
            </a:r>
          </a:p>
          <a:p>
            <a:pPr algn="ctr">
              <a:defRPr/>
            </a:pPr>
            <a:endParaRPr lang="en-GB" sz="1200" dirty="0"/>
          </a:p>
          <a:p>
            <a:pPr algn="ctr">
              <a:defRPr/>
            </a:pPr>
            <a:r>
              <a:rPr lang="en-GB" sz="1200" dirty="0"/>
              <a:t>Have you considered who you might vote for in a general election?</a:t>
            </a:r>
          </a:p>
          <a:p>
            <a:pPr algn="ctr">
              <a:defRPr/>
            </a:pPr>
            <a:endParaRPr lang="en-GB" sz="1200" dirty="0"/>
          </a:p>
          <a:p>
            <a:pPr algn="ctr">
              <a:defRPr/>
            </a:pPr>
            <a:r>
              <a:rPr lang="en-GB" sz="1200" dirty="0"/>
              <a:t>What do you feel about Brexit?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E9912049-317B-4B20-A7D6-2DD17AD8C321}"/>
              </a:ext>
            </a:extLst>
          </p:cNvPr>
          <p:cNvSpPr/>
          <p:nvPr/>
        </p:nvSpPr>
        <p:spPr>
          <a:xfrm flipH="1">
            <a:off x="5764213" y="4916488"/>
            <a:ext cx="3154362" cy="16779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/>
              <a:t>In the 2011 Census, Christianity was the largest religion, with 59.3% of the population. </a:t>
            </a:r>
            <a:br>
              <a:rPr lang="en-US" sz="1200" dirty="0"/>
            </a:br>
            <a:r>
              <a:rPr lang="en-US" sz="1200" dirty="0"/>
              <a:t>The second largest religious group were Muslims with 4.8% of the population.</a:t>
            </a:r>
          </a:p>
          <a:p>
            <a:pPr algn="ctr">
              <a:defRPr/>
            </a:pPr>
            <a:r>
              <a:rPr lang="en-US" sz="1200" dirty="0"/>
              <a:t>Around a quarter of the population in England and Wales, reported they have no religion in 2011. </a:t>
            </a:r>
            <a:br>
              <a:rPr lang="en-US" sz="1200" dirty="0"/>
            </a:br>
            <a:r>
              <a:rPr lang="en-US" sz="1200" dirty="0"/>
              <a:t>7.2% of people did not answer the question. </a:t>
            </a:r>
            <a:endParaRPr lang="en-GB" sz="1200" dirty="0"/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494F50DF-DE19-4DB3-93D1-3F85EDB08AA1}"/>
              </a:ext>
            </a:extLst>
          </p:cNvPr>
          <p:cNvSpPr/>
          <p:nvPr/>
        </p:nvSpPr>
        <p:spPr>
          <a:xfrm>
            <a:off x="53975" y="5165725"/>
            <a:ext cx="3311525" cy="16017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sz="1200" dirty="0"/>
          </a:p>
          <a:p>
            <a:pPr>
              <a:defRPr/>
            </a:pPr>
            <a:r>
              <a:rPr lang="en-US" sz="1200" b="1" dirty="0"/>
              <a:t>Prejudice: </a:t>
            </a:r>
            <a:r>
              <a:rPr lang="en-US" sz="1200" dirty="0"/>
              <a:t>making judgements about people without knowing anything about them.</a:t>
            </a:r>
            <a:br>
              <a:rPr lang="en-US" sz="1200" dirty="0"/>
            </a:br>
            <a:br>
              <a:rPr lang="en-US" sz="1200" dirty="0"/>
            </a:br>
            <a:r>
              <a:rPr lang="en-US" sz="1200" dirty="0"/>
              <a:t> </a:t>
            </a:r>
            <a:r>
              <a:rPr lang="en-US" sz="1200" b="1" dirty="0"/>
              <a:t>Discrimination: </a:t>
            </a:r>
            <a:r>
              <a:rPr lang="en-US" sz="1200" dirty="0"/>
              <a:t>The actions of treating people differently based on prejudices</a:t>
            </a:r>
            <a:br>
              <a:rPr lang="en-US" sz="1200" dirty="0"/>
            </a:br>
            <a:br>
              <a:rPr lang="en-US" sz="1200" dirty="0"/>
            </a:br>
            <a:r>
              <a:rPr lang="en-US" sz="1200" dirty="0"/>
              <a:t>Why do you think people judge others before knowing them?</a:t>
            </a:r>
          </a:p>
          <a:p>
            <a:pPr>
              <a:defRPr/>
            </a:pPr>
            <a:endParaRPr lang="en-GB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5" grpId="0" animBg="1"/>
      <p:bldP spid="8" grpId="0" animBg="1"/>
      <p:bldP spid="10" grpId="0" animBg="1"/>
      <p:bldP spid="12" grpId="0" animBg="1"/>
      <p:bldP spid="14" grpId="0" animBg="1"/>
      <p:bldP spid="16" grpId="0" animBg="1"/>
      <p:bldP spid="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8">
            <a:extLst>
              <a:ext uri="{FF2B5EF4-FFF2-40B4-BE49-F238E27FC236}">
                <a16:creationId xmlns:a16="http://schemas.microsoft.com/office/drawing/2014/main" id="{43FFE3B5-AF33-444B-887C-0EC51B088C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688656">
            <a:off x="5165725" y="4264025"/>
            <a:ext cx="862013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2F0DEC5-8DB9-4E5F-8C1E-E89FB3BE06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2400" y="123825"/>
            <a:ext cx="7886700" cy="99377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GB" sz="4950" b="1" dirty="0">
                <a:latin typeface="+mn-lt"/>
              </a:rPr>
              <a:t>Debating British Values</a:t>
            </a:r>
          </a:p>
        </p:txBody>
      </p:sp>
      <p:grpSp>
        <p:nvGrpSpPr>
          <p:cNvPr id="8196" name="Group 7">
            <a:extLst>
              <a:ext uri="{FF2B5EF4-FFF2-40B4-BE49-F238E27FC236}">
                <a16:creationId xmlns:a16="http://schemas.microsoft.com/office/drawing/2014/main" id="{3C1CA8CF-7DCE-45EA-ACD4-3B20BF229C83}"/>
              </a:ext>
            </a:extLst>
          </p:cNvPr>
          <p:cNvGrpSpPr>
            <a:grpSpLocks/>
          </p:cNvGrpSpPr>
          <p:nvPr/>
        </p:nvGrpSpPr>
        <p:grpSpPr bwMode="auto">
          <a:xfrm>
            <a:off x="5886450" y="1135063"/>
            <a:ext cx="3282950" cy="5122862"/>
            <a:chOff x="5619750" y="1484313"/>
            <a:chExt cx="3282950" cy="5122862"/>
          </a:xfrm>
        </p:grpSpPr>
        <p:sp>
          <p:nvSpPr>
            <p:cNvPr id="5" name="Vertical Scroll 4">
              <a:extLst>
                <a:ext uri="{FF2B5EF4-FFF2-40B4-BE49-F238E27FC236}">
                  <a16:creationId xmlns:a16="http://schemas.microsoft.com/office/drawing/2014/main" id="{93220C43-7EF1-438C-A4D1-4D395E31043C}"/>
                </a:ext>
              </a:extLst>
            </p:cNvPr>
            <p:cNvSpPr/>
            <p:nvPr/>
          </p:nvSpPr>
          <p:spPr>
            <a:xfrm>
              <a:off x="5619750" y="1484313"/>
              <a:ext cx="3282950" cy="5122862"/>
            </a:xfrm>
            <a:prstGeom prst="verticalScroll">
              <a:avLst>
                <a:gd name="adj" fmla="val 6382"/>
              </a:avLst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8206" name="Rectangle 5">
              <a:extLst>
                <a:ext uri="{FF2B5EF4-FFF2-40B4-BE49-F238E27FC236}">
                  <a16:creationId xmlns:a16="http://schemas.microsoft.com/office/drawing/2014/main" id="{9780F071-032E-4EA2-8626-7783563BE2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05500" y="1973263"/>
              <a:ext cx="2682875" cy="46166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334963" indent="-265113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 typeface="Calibri" panose="020F0502020204030204" pitchFamily="34" charset="0"/>
                <a:buAutoNum type="arabicPeriod"/>
              </a:pPr>
              <a:r>
                <a:rPr lang="en-GB" altLang="en-US" sz="1800">
                  <a:latin typeface="Lucida Calligraphy" panose="03010101010101010101" pitchFamily="66" charset="0"/>
                </a:rPr>
                <a:t>Democracy </a:t>
              </a:r>
              <a:br>
                <a:rPr lang="en-GB" altLang="en-US" sz="1800">
                  <a:latin typeface="Lucida Calligraphy" panose="03010101010101010101" pitchFamily="66" charset="0"/>
                </a:rPr>
              </a:br>
              <a:endParaRPr lang="en-GB" altLang="en-US" sz="1800">
                <a:latin typeface="Lucida Calligraphy" panose="03010101010101010101" pitchFamily="66" charset="0"/>
              </a:endParaRPr>
            </a:p>
            <a:p>
              <a:pPr>
                <a:spcBef>
                  <a:spcPct val="0"/>
                </a:spcBef>
                <a:buFont typeface="Calibri" panose="020F0502020204030204" pitchFamily="34" charset="0"/>
                <a:buAutoNum type="arabicPeriod"/>
              </a:pPr>
              <a:endParaRPr lang="en-GB" altLang="en-US" sz="600">
                <a:latin typeface="Lucida Calligraphy" panose="03010101010101010101" pitchFamily="66" charset="0"/>
              </a:endParaRPr>
            </a:p>
            <a:p>
              <a:pPr>
                <a:spcBef>
                  <a:spcPct val="0"/>
                </a:spcBef>
                <a:buFont typeface="Calibri" panose="020F0502020204030204" pitchFamily="34" charset="0"/>
                <a:buAutoNum type="arabicPeriod"/>
              </a:pPr>
              <a:r>
                <a:rPr lang="en-GB" altLang="en-US" sz="1800">
                  <a:latin typeface="Lucida Calligraphy" panose="03010101010101010101" pitchFamily="66" charset="0"/>
                </a:rPr>
                <a:t>The Rule of Law </a:t>
              </a:r>
              <a:br>
                <a:rPr lang="en-GB" altLang="en-US" sz="1800">
                  <a:latin typeface="Lucida Calligraphy" panose="03010101010101010101" pitchFamily="66" charset="0"/>
                </a:rPr>
              </a:br>
              <a:endParaRPr lang="en-GB" altLang="en-US" sz="1800">
                <a:latin typeface="Lucida Calligraphy" panose="03010101010101010101" pitchFamily="66" charset="0"/>
              </a:endParaRPr>
            </a:p>
            <a:p>
              <a:pPr>
                <a:spcBef>
                  <a:spcPct val="0"/>
                </a:spcBef>
                <a:buFont typeface="Calibri" panose="020F0502020204030204" pitchFamily="34" charset="0"/>
                <a:buAutoNum type="arabicPeriod"/>
              </a:pPr>
              <a:endParaRPr lang="en-GB" altLang="en-US" sz="600">
                <a:latin typeface="Lucida Calligraphy" panose="03010101010101010101" pitchFamily="66" charset="0"/>
              </a:endParaRPr>
            </a:p>
            <a:p>
              <a:pPr>
                <a:spcBef>
                  <a:spcPct val="0"/>
                </a:spcBef>
                <a:buFont typeface="Calibri" panose="020F0502020204030204" pitchFamily="34" charset="0"/>
                <a:buAutoNum type="arabicPeriod"/>
              </a:pPr>
              <a:r>
                <a:rPr lang="en-GB" altLang="en-US" sz="1800">
                  <a:latin typeface="Lucida Calligraphy" panose="03010101010101010101" pitchFamily="66" charset="0"/>
                </a:rPr>
                <a:t>Individual Liberty </a:t>
              </a:r>
              <a:br>
                <a:rPr lang="en-GB" altLang="en-US" sz="1800">
                  <a:latin typeface="Lucida Calligraphy" panose="03010101010101010101" pitchFamily="66" charset="0"/>
                </a:rPr>
              </a:br>
              <a:endParaRPr lang="en-GB" altLang="en-US" sz="1800">
                <a:latin typeface="Lucida Calligraphy" panose="03010101010101010101" pitchFamily="66" charset="0"/>
              </a:endParaRPr>
            </a:p>
            <a:p>
              <a:pPr>
                <a:spcBef>
                  <a:spcPct val="0"/>
                </a:spcBef>
                <a:buFont typeface="Calibri" panose="020F0502020204030204" pitchFamily="34" charset="0"/>
                <a:buAutoNum type="arabicPeriod"/>
              </a:pPr>
              <a:endParaRPr lang="en-GB" altLang="en-US" sz="1800">
                <a:latin typeface="Lucida Calligraphy" panose="03010101010101010101" pitchFamily="66" charset="0"/>
              </a:endParaRPr>
            </a:p>
            <a:p>
              <a:pPr>
                <a:spcBef>
                  <a:spcPct val="0"/>
                </a:spcBef>
                <a:buFont typeface="Calibri" panose="020F0502020204030204" pitchFamily="34" charset="0"/>
                <a:buAutoNum type="arabicPeriod"/>
              </a:pPr>
              <a:endParaRPr lang="en-GB" altLang="en-US" sz="600">
                <a:latin typeface="Lucida Calligraphy" panose="03010101010101010101" pitchFamily="66" charset="0"/>
              </a:endParaRPr>
            </a:p>
            <a:p>
              <a:pPr>
                <a:spcBef>
                  <a:spcPct val="0"/>
                </a:spcBef>
                <a:buFont typeface="Calibri" panose="020F0502020204030204" pitchFamily="34" charset="0"/>
                <a:buAutoNum type="arabicPeriod"/>
              </a:pPr>
              <a:r>
                <a:rPr lang="en-GB" altLang="en-US" sz="1800">
                  <a:latin typeface="Lucida Calligraphy" panose="03010101010101010101" pitchFamily="66" charset="0"/>
                </a:rPr>
                <a:t>Mutual Respect</a:t>
              </a:r>
              <a:br>
                <a:rPr lang="en-GB" altLang="en-US" sz="1800">
                  <a:latin typeface="Lucida Calligraphy" panose="03010101010101010101" pitchFamily="66" charset="0"/>
                </a:rPr>
              </a:br>
              <a:endParaRPr lang="en-GB" altLang="en-US" sz="1800">
                <a:latin typeface="Lucida Calligraphy" panose="03010101010101010101" pitchFamily="66" charset="0"/>
              </a:endParaRPr>
            </a:p>
            <a:p>
              <a:pPr>
                <a:spcBef>
                  <a:spcPct val="0"/>
                </a:spcBef>
                <a:buFont typeface="Calibri" panose="020F0502020204030204" pitchFamily="34" charset="0"/>
                <a:buAutoNum type="arabicPeriod"/>
              </a:pPr>
              <a:endParaRPr lang="en-GB" altLang="en-US" sz="1800">
                <a:latin typeface="Lucida Calligraphy" panose="03010101010101010101" pitchFamily="66" charset="0"/>
              </a:endParaRPr>
            </a:p>
            <a:p>
              <a:pPr>
                <a:spcBef>
                  <a:spcPct val="0"/>
                </a:spcBef>
                <a:buFont typeface="Calibri" panose="020F0502020204030204" pitchFamily="34" charset="0"/>
                <a:buAutoNum type="arabicPeriod"/>
              </a:pPr>
              <a:endParaRPr lang="en-GB" altLang="en-US" sz="600">
                <a:latin typeface="Lucida Calligraphy" panose="03010101010101010101" pitchFamily="66" charset="0"/>
              </a:endParaRPr>
            </a:p>
            <a:p>
              <a:pPr>
                <a:spcBef>
                  <a:spcPct val="0"/>
                </a:spcBef>
                <a:buFont typeface="Calibri" panose="020F0502020204030204" pitchFamily="34" charset="0"/>
                <a:buAutoNum type="arabicPeriod"/>
              </a:pPr>
              <a:r>
                <a:rPr lang="en-GB" altLang="en-US" sz="1800">
                  <a:latin typeface="Lucida Calligraphy" panose="03010101010101010101" pitchFamily="66" charset="0"/>
                </a:rPr>
                <a:t>Tolerance of those with different faiths and beliefs </a:t>
              </a:r>
            </a:p>
          </p:txBody>
        </p:sp>
      </p:grpSp>
      <p:pic>
        <p:nvPicPr>
          <p:cNvPr id="8197" name="Picture 10">
            <a:extLst>
              <a:ext uri="{FF2B5EF4-FFF2-40B4-BE49-F238E27FC236}">
                <a16:creationId xmlns:a16="http://schemas.microsoft.com/office/drawing/2014/main" id="{5F56AB5A-AAAC-420F-BA23-1DDFCD1557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193" r="28577"/>
          <a:stretch>
            <a:fillRect/>
          </a:stretch>
        </p:blipFill>
        <p:spPr bwMode="auto">
          <a:xfrm>
            <a:off x="5365750" y="2659063"/>
            <a:ext cx="573088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8" name="Picture 12">
            <a:extLst>
              <a:ext uri="{FF2B5EF4-FFF2-40B4-BE49-F238E27FC236}">
                <a16:creationId xmlns:a16="http://schemas.microsoft.com/office/drawing/2014/main" id="{ABA3D22F-EE37-4C27-B1BE-F8EA2861B6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59925">
            <a:off x="5241925" y="1916113"/>
            <a:ext cx="684213" cy="687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9" name="Picture 4" descr="http://nain.org/wp-content/uploads/2012/11/2013-logo-lo-res-286x300.jpg">
            <a:extLst>
              <a:ext uri="{FF2B5EF4-FFF2-40B4-BE49-F238E27FC236}">
                <a16:creationId xmlns:a16="http://schemas.microsoft.com/office/drawing/2014/main" id="{A4098929-217A-4AA3-B290-E6E136F9A8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3650" y="5354638"/>
            <a:ext cx="884238" cy="925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0" name="Picture 6" descr="http://www.canarianweekly.com/wp-content/uploads/2011/08/ballot-box.jpg">
            <a:extLst>
              <a:ext uri="{FF2B5EF4-FFF2-40B4-BE49-F238E27FC236}">
                <a16:creationId xmlns:a16="http://schemas.microsoft.com/office/drawing/2014/main" id="{B03F64E0-7776-4102-B0AF-6075C6CA76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656699">
            <a:off x="5253038" y="1168400"/>
            <a:ext cx="636587" cy="58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93D176E0-8EBF-4E0F-A27E-D4EC8514223F}"/>
              </a:ext>
            </a:extLst>
          </p:cNvPr>
          <p:cNvSpPr txBox="1"/>
          <p:nvPr/>
        </p:nvSpPr>
        <p:spPr>
          <a:xfrm>
            <a:off x="206375" y="3170238"/>
            <a:ext cx="4572000" cy="15700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sz="1600" dirty="0">
                <a:latin typeface="+mn-lt"/>
                <a:hlinkClick r:id="rId7"/>
              </a:rPr>
              <a:t>https://forms.office.com/Pages/ResponsePage.aspx?id=onNUZMViq0uKbYN8DZZYfOEncZM8HFdIog1NJDUgEq1UMUc2SjFCQ0tTM1RPT1JHWFQyMUNYSTNNMS4u</a:t>
            </a:r>
            <a:endParaRPr lang="en-GB" sz="1600" dirty="0">
              <a:latin typeface="+mn-lt"/>
            </a:endParaRPr>
          </a:p>
          <a:p>
            <a:pPr>
              <a:defRPr/>
            </a:pPr>
            <a:endParaRPr lang="en-GB" sz="1600" dirty="0">
              <a:latin typeface="+mn-lt"/>
            </a:endParaRPr>
          </a:p>
          <a:p>
            <a:pPr>
              <a:defRPr/>
            </a:pPr>
            <a:endParaRPr lang="en-GB" sz="1600" dirty="0">
              <a:latin typeface="+mn-lt"/>
            </a:endParaRPr>
          </a:p>
        </p:txBody>
      </p:sp>
      <p:pic>
        <p:nvPicPr>
          <p:cNvPr id="8202" name="Picture 11" descr="Qr code&#10;&#10;Description automatically generated">
            <a:extLst>
              <a:ext uri="{FF2B5EF4-FFF2-40B4-BE49-F238E27FC236}">
                <a16:creationId xmlns:a16="http://schemas.microsoft.com/office/drawing/2014/main" id="{DC91A017-17ED-4F36-8300-89643C3621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5113" y="4141788"/>
            <a:ext cx="1916112" cy="191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4A465242-856B-4B64-AC82-40E12A41FADE}"/>
              </a:ext>
            </a:extLst>
          </p:cNvPr>
          <p:cNvSpPr txBox="1"/>
          <p:nvPr/>
        </p:nvSpPr>
        <p:spPr>
          <a:xfrm>
            <a:off x="225425" y="2289175"/>
            <a:ext cx="475615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sz="2000" b="1" dirty="0">
                <a:latin typeface="+mn-lt"/>
              </a:rPr>
              <a:t>TASK: Complete the quick questions on Microsoft forms at this link:</a:t>
            </a:r>
            <a:endParaRPr lang="en-GB" sz="2000" dirty="0">
              <a:latin typeface="+mn-lt"/>
            </a:endParaRPr>
          </a:p>
        </p:txBody>
      </p:sp>
      <p:pic>
        <p:nvPicPr>
          <p:cNvPr id="8204" name="Picture 2" descr="C:\Users\staff\Desktop\UJ.jpg">
            <a:extLst>
              <a:ext uri="{FF2B5EF4-FFF2-40B4-BE49-F238E27FC236}">
                <a16:creationId xmlns:a16="http://schemas.microsoft.com/office/drawing/2014/main" id="{FADE3628-F10A-4015-9B42-12DFD7FA0E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lum bright="62000" contrast="-3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13" y="39688"/>
            <a:ext cx="2171700" cy="174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525</TotalTime>
  <Words>578</Words>
  <Application>Microsoft Office PowerPoint</Application>
  <PresentationFormat>On-screen Show (4:3)</PresentationFormat>
  <Paragraphs>49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Comic Sans MS</vt:lpstr>
      <vt:lpstr>Lucida Calligraphy</vt:lpstr>
      <vt:lpstr>Modern Love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Debating British Values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Philippa</dc:creator>
  <cp:lastModifiedBy>Hannah Barnwell</cp:lastModifiedBy>
  <cp:revision>69</cp:revision>
  <dcterms:created xsi:type="dcterms:W3CDTF">2014-10-13T08:30:34Z</dcterms:created>
  <dcterms:modified xsi:type="dcterms:W3CDTF">2020-10-18T22:13:24Z</dcterms:modified>
</cp:coreProperties>
</file>