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60" d="100"/>
          <a:sy n="60" d="100"/>
        </p:scale>
        <p:origin x="2136" y="-858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Gannon ATS" userId="bfa3ad3f-935b-4b2f-97b0-dce2aef3cd5e" providerId="ADAL" clId="{9F4EE1A3-4E65-4E18-8E50-15D88A08ED64}"/>
    <pc:docChg chg="modSld">
      <pc:chgData name="A Gannon ATS" userId="bfa3ad3f-935b-4b2f-97b0-dce2aef3cd5e" providerId="ADAL" clId="{9F4EE1A3-4E65-4E18-8E50-15D88A08ED64}" dt="2025-06-20T15:18:04.657" v="253" actId="20577"/>
      <pc:docMkLst>
        <pc:docMk/>
      </pc:docMkLst>
      <pc:sldChg chg="modSp mod">
        <pc:chgData name="A Gannon ATS" userId="bfa3ad3f-935b-4b2f-97b0-dce2aef3cd5e" providerId="ADAL" clId="{9F4EE1A3-4E65-4E18-8E50-15D88A08ED64}" dt="2025-06-20T15:18:04.657" v="253" actId="20577"/>
        <pc:sldMkLst>
          <pc:docMk/>
          <pc:sldMk cId="52254801" sldId="256"/>
        </pc:sldMkLst>
        <pc:graphicFrameChg chg="modGraphic">
          <ac:chgData name="A Gannon ATS" userId="bfa3ad3f-935b-4b2f-97b0-dce2aef3cd5e" providerId="ADAL" clId="{9F4EE1A3-4E65-4E18-8E50-15D88A08ED64}" dt="2025-06-20T15:18:04.657" v="253" actId="20577"/>
          <ac:graphicFrameMkLst>
            <pc:docMk/>
            <pc:sldMk cId="52254801" sldId="256"/>
            <ac:graphicFrameMk id="4" creationId="{4B7B9ECD-EC70-9CBC-88DD-495D8B06DF31}"/>
          </ac:graphicFrameMkLst>
        </pc:graphicFrameChg>
      </pc:sldChg>
    </pc:docChg>
  </pc:docChgLst>
  <pc:docChgLst>
    <pc:chgData name="Charis Grimason" userId="b5cb650d-56e9-463d-993c-ce878c6138a4" providerId="ADAL" clId="{1B39ACF9-C900-47B5-98E0-03557F8D812A}"/>
    <pc:docChg chg="modSld">
      <pc:chgData name="Charis Grimason" userId="b5cb650d-56e9-463d-993c-ce878c6138a4" providerId="ADAL" clId="{1B39ACF9-C900-47B5-98E0-03557F8D812A}" dt="2024-06-24T19:38:15.918" v="179" actId="20577"/>
      <pc:docMkLst>
        <pc:docMk/>
      </pc:docMkLst>
      <pc:sldChg chg="modSp mod">
        <pc:chgData name="Charis Grimason" userId="b5cb650d-56e9-463d-993c-ce878c6138a4" providerId="ADAL" clId="{1B39ACF9-C900-47B5-98E0-03557F8D812A}" dt="2024-06-24T19:38:15.918" v="179" actId="20577"/>
        <pc:sldMkLst>
          <pc:docMk/>
          <pc:sldMk cId="52254801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667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143373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74338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166085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81146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40790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2438530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98117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485096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603952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682018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5CF062-5347-47EB-92EA-303D84456B10}" type="datetimeFigureOut">
              <a:rPr lang="es-ES_tradnl" smtClean="0"/>
              <a:t>20/06/2025</a:t>
            </a:fld>
            <a:endParaRPr lang="es-ES_trad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A9ADB-F781-480E-85E5-33E08BD8534D}" type="slidenum">
              <a:rPr lang="es-ES_tradnl" smtClean="0"/>
              <a:t>‹#›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419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thur Terry School | Sutton Coldfield">
            <a:extLst>
              <a:ext uri="{FF2B5EF4-FFF2-40B4-BE49-F238E27FC236}">
                <a16:creationId xmlns:a16="http://schemas.microsoft.com/office/drawing/2014/main" id="{C5E00C97-D9A4-DB12-36AB-BD331F7E6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B7B9ECD-EC70-9CBC-88DD-495D8B06DF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350917"/>
              </p:ext>
            </p:extLst>
          </p:nvPr>
        </p:nvGraphicFramePr>
        <p:xfrm>
          <a:off x="542192" y="1756826"/>
          <a:ext cx="5773616" cy="7073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88915">
                  <a:extLst>
                    <a:ext uri="{9D8B030D-6E8A-4147-A177-3AD203B41FA5}">
                      <a16:colId xmlns:a16="http://schemas.microsoft.com/office/drawing/2014/main" val="2036793826"/>
                    </a:ext>
                  </a:extLst>
                </a:gridCol>
                <a:gridCol w="3884701">
                  <a:extLst>
                    <a:ext uri="{9D8B030D-6E8A-4147-A177-3AD203B41FA5}">
                      <a16:colId xmlns:a16="http://schemas.microsoft.com/office/drawing/2014/main" val="23635516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s-ES_tradnl" dirty="0" err="1">
                          <a:solidFill>
                            <a:schemeClr val="tx1"/>
                          </a:solidFill>
                        </a:rPr>
                        <a:t>Exam</a:t>
                      </a:r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s-ES_tradnl" dirty="0" err="1">
                          <a:solidFill>
                            <a:schemeClr val="tx1"/>
                          </a:solidFill>
                        </a:rPr>
                        <a:t>Board</a:t>
                      </a:r>
                      <a:endParaRPr lang="es-ES_tradnl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_tradnl" dirty="0">
                          <a:solidFill>
                            <a:schemeClr val="tx1"/>
                          </a:solidFill>
                        </a:rPr>
                        <a:t>AQA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21849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Breakdown of Exams: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Paper 1 – Reading, Listening &amp; Translation </a:t>
                      </a:r>
                    </a:p>
                    <a:p>
                      <a:r>
                        <a:rPr lang="en-GB" noProof="0"/>
                        <a:t>50%</a:t>
                      </a:r>
                    </a:p>
                    <a:p>
                      <a:r>
                        <a:rPr lang="en-GB" noProof="0"/>
                        <a:t>2hrs30</a:t>
                      </a:r>
                      <a:endParaRPr lang="en-GB" noProof="0" dirty="0"/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Paper 2 – Writing </a:t>
                      </a:r>
                    </a:p>
                    <a:p>
                      <a:r>
                        <a:rPr lang="en-GB" noProof="0" dirty="0"/>
                        <a:t>20%</a:t>
                      </a:r>
                    </a:p>
                    <a:p>
                      <a:r>
                        <a:rPr lang="en-GB" noProof="0" dirty="0"/>
                        <a:t>2hrs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Paper 3 – Speaking</a:t>
                      </a:r>
                    </a:p>
                    <a:p>
                      <a:r>
                        <a:rPr lang="en-GB" noProof="0" dirty="0"/>
                        <a:t>30%</a:t>
                      </a:r>
                    </a:p>
                    <a:p>
                      <a:r>
                        <a:rPr lang="en-GB" noProof="0" dirty="0"/>
                        <a:t>21-23minutes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4183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Text and Film Studied: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Au revoir les enfants directed by Louis </a:t>
                      </a:r>
                      <a:r>
                        <a:rPr lang="en-GB" noProof="0" dirty="0" err="1"/>
                        <a:t>Malle</a:t>
                      </a:r>
                      <a:endParaRPr lang="en-GB" noProof="0" dirty="0"/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No et </a:t>
                      </a:r>
                      <a:r>
                        <a:rPr lang="en-GB" noProof="0" dirty="0" err="1"/>
                        <a:t>moi</a:t>
                      </a:r>
                      <a:r>
                        <a:rPr lang="en-GB" noProof="0" dirty="0"/>
                        <a:t> by Delphine de Vigan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854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Required Books: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AQA French A Level, Year 1 and AS (Oxford University Press)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AQA French Grammar and Translation Workbook (Oxford University Press)</a:t>
                      </a:r>
                    </a:p>
                    <a:p>
                      <a:endParaRPr lang="en-GB" noProof="0" dirty="0"/>
                    </a:p>
                    <a:p>
                      <a:r>
                        <a:rPr lang="en-GB" noProof="0" dirty="0"/>
                        <a:t>Modern Languages Study Guides: Au revoir les enfants (Hodder Education)</a:t>
                      </a:r>
                    </a:p>
                    <a:p>
                      <a:endParaRPr lang="en-GB" noProof="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Modern Languages Study Guides No et </a:t>
                      </a:r>
                      <a:r>
                        <a:rPr lang="en-GB" noProof="0" dirty="0" err="1"/>
                        <a:t>moi</a:t>
                      </a:r>
                      <a:r>
                        <a:rPr lang="en-GB" noProof="0" dirty="0"/>
                        <a:t> (Hodder Education)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noProof="0" dirty="0"/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noProof="0" dirty="0"/>
                        <a:t>No et </a:t>
                      </a:r>
                      <a:r>
                        <a:rPr lang="en-GB" noProof="0" dirty="0" err="1"/>
                        <a:t>moi</a:t>
                      </a:r>
                      <a:r>
                        <a:rPr lang="en-GB" noProof="0" dirty="0"/>
                        <a:t>, French edition, by Delphine de Vigan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79448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Subject Specific Equipment Needed: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Earphones with 3.5mm jack and an iPad adaptor to be used in lessons for listening tasks on your iPad.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195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b="1" noProof="0" dirty="0"/>
                        <a:t>Bridging Work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noProof="0" dirty="0"/>
                        <a:t>See the Transition Grammar and Content booklets.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89302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F02ED29A-989C-33E9-6FEE-7A0E027A6A26}"/>
              </a:ext>
            </a:extLst>
          </p:cNvPr>
          <p:cNvSpPr txBox="1"/>
          <p:nvPr/>
        </p:nvSpPr>
        <p:spPr>
          <a:xfrm>
            <a:off x="2143125" y="886896"/>
            <a:ext cx="452348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200" b="1" u="sng" dirty="0"/>
              <a:t>At a </a:t>
            </a:r>
            <a:r>
              <a:rPr lang="es-ES_tradnl" sz="2200" b="1" u="sng" dirty="0" err="1"/>
              <a:t>glance</a:t>
            </a:r>
            <a:r>
              <a:rPr lang="es-ES_tradnl" sz="2200" b="1" u="sng" dirty="0"/>
              <a:t> guide </a:t>
            </a:r>
            <a:r>
              <a:rPr lang="es-ES_tradnl" sz="2200" b="1" u="sng" dirty="0" err="1"/>
              <a:t>to</a:t>
            </a:r>
            <a:r>
              <a:rPr lang="es-ES_tradnl" sz="2200" b="1" u="sng" dirty="0"/>
              <a:t> French A </a:t>
            </a:r>
            <a:r>
              <a:rPr lang="es-ES_tradnl" sz="2200" b="1" u="sng" dirty="0" err="1"/>
              <a:t>Level</a:t>
            </a:r>
            <a:r>
              <a:rPr lang="es-ES_tradnl" sz="2200" b="1" u="sng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2254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5e47f2-9d33-4761-bf52-98501c6e801b">
      <Terms xmlns="http://schemas.microsoft.com/office/infopath/2007/PartnerControls"/>
    </lcf76f155ced4ddcb4097134ff3c332f>
    <TaxCatchAll xmlns="bb465be6-c9d2-4c7a-923d-441c835b559f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ADD2D94C3FFE41A3F03A13ABB9A1B2" ma:contentTypeVersion="23" ma:contentTypeDescription="Create a new document." ma:contentTypeScope="" ma:versionID="b9d286788a20efe6f0d26d714ba34032">
  <xsd:schema xmlns:xsd="http://www.w3.org/2001/XMLSchema" xmlns:xs="http://www.w3.org/2001/XMLSchema" xmlns:p="http://schemas.microsoft.com/office/2006/metadata/properties" xmlns:ns2="e35e47f2-9d33-4761-bf52-98501c6e801b" xmlns:ns3="bb465be6-c9d2-4c7a-923d-441c835b559f" targetNamespace="http://schemas.microsoft.com/office/2006/metadata/properties" ma:root="true" ma:fieldsID="77c0a5101481ce0b3f1dab88e4045f81" ns2:_="" ns3:_="">
    <xsd:import namespace="e35e47f2-9d33-4761-bf52-98501c6e801b"/>
    <xsd:import namespace="bb465be6-c9d2-4c7a-923d-441c835b559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MediaServiceOCR" minOccurs="0"/>
                <xsd:element ref="ns2:lcf76f155ced4ddcb4097134ff3c332f" minOccurs="0"/>
                <xsd:element ref="ns2:MediaServiceSearchProperties" minOccurs="0"/>
                <xsd:element ref="ns2:MediaServiceLocation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5e47f2-9d33-4761-bf52-98501c6e801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f00f207-be6b-470e-b693-e09bcb7723a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465be6-c9d2-4c7a-923d-441c835b559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1d71d769-45a9-4778-8f43-ee8a21f149d3}" ma:internalName="TaxCatchAll" ma:showField="CatchAllData" ma:web="bb465be6-c9d2-4c7a-923d-441c835b559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9ABB27-FD7C-40EB-91EF-64F867536FDA}">
  <ds:schemaRefs>
    <ds:schemaRef ds:uri="http://schemas.microsoft.com/office/2006/metadata/properties"/>
    <ds:schemaRef ds:uri="http://schemas.microsoft.com/office/infopath/2007/PartnerControls"/>
    <ds:schemaRef ds:uri="4f00cce7-45ce-4fff-b955-d4df3408cee8"/>
    <ds:schemaRef ds:uri="560ae2ea-724b-498d-83c0-74208fa69cc1"/>
  </ds:schemaRefs>
</ds:datastoreItem>
</file>

<file path=customXml/itemProps2.xml><?xml version="1.0" encoding="utf-8"?>
<ds:datastoreItem xmlns:ds="http://schemas.openxmlformats.org/officeDocument/2006/customXml" ds:itemID="{3F84E5C0-DC72-4929-8E43-CF1A682134C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8F9DC5-9160-4B0A-896B-1159CB2583E5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</TotalTime>
  <Words>158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Gemma Reade</dc:creator>
  <cp:lastModifiedBy>A Gannon ATS</cp:lastModifiedBy>
  <cp:revision>1</cp:revision>
  <dcterms:created xsi:type="dcterms:W3CDTF">2024-06-12T15:44:57Z</dcterms:created>
  <dcterms:modified xsi:type="dcterms:W3CDTF">2025-06-20T15:18:07Z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0x01010010ADD2D94C3FFE41A3F03A13ABB9A1B2</vt:lpwstr>
  </property>
  <property fmtid="{D5CDD505-2E9C-101B-9397-08002B2CF9AE}" pid="3" name="MediaServiceImageTags">
    <vt:lpwstr/>
  </property>
</Properties>
</file>