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87" d="100"/>
          <a:sy n="87" d="100"/>
        </p:scale>
        <p:origin x="1548" y="-314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Fox" userId="31fe6bb2-b17c-48d6-85f2-ee7d7e45318b" providerId="ADAL" clId="{2933199D-FDC0-4251-8C96-2588F453DD01}"/>
    <pc:docChg chg="custSel modSld">
      <pc:chgData name="Laura Fox" userId="31fe6bb2-b17c-48d6-85f2-ee7d7e45318b" providerId="ADAL" clId="{2933199D-FDC0-4251-8C96-2588F453DD01}" dt="2025-06-12T11:13:33.767" v="125" actId="20577"/>
      <pc:docMkLst>
        <pc:docMk/>
      </pc:docMkLst>
      <pc:sldChg chg="modSp mod">
        <pc:chgData name="Laura Fox" userId="31fe6bb2-b17c-48d6-85f2-ee7d7e45318b" providerId="ADAL" clId="{2933199D-FDC0-4251-8C96-2588F453DD01}" dt="2025-06-12T11:13:33.767" v="125" actId="20577"/>
        <pc:sldMkLst>
          <pc:docMk/>
          <pc:sldMk cId="52254801" sldId="256"/>
        </pc:sldMkLst>
        <pc:graphicFrameChg chg="modGraphic">
          <ac:chgData name="Laura Fox" userId="31fe6bb2-b17c-48d6-85f2-ee7d7e45318b" providerId="ADAL" clId="{2933199D-FDC0-4251-8C96-2588F453DD01}" dt="2025-06-12T11:13:33.767" v="125" actId="20577"/>
          <ac:graphicFrameMkLst>
            <pc:docMk/>
            <pc:sldMk cId="52254801" sldId="256"/>
            <ac:graphicFrameMk id="4" creationId="{4B7B9ECD-EC70-9CBC-88DD-495D8B06DF31}"/>
          </ac:graphicFrameMkLst>
        </pc:graphicFrameChg>
      </pc:sldChg>
    </pc:docChg>
  </pc:docChgLst>
  <pc:docChgLst>
    <pc:chgData name="Laura Fox" userId="31fe6bb2-b17c-48d6-85f2-ee7d7e45318b" providerId="ADAL" clId="{FB289D04-5D15-46AC-92B1-D48C9902F478}"/>
    <pc:docChg chg="custSel modSld">
      <pc:chgData name="Laura Fox" userId="31fe6bb2-b17c-48d6-85f2-ee7d7e45318b" providerId="ADAL" clId="{FB289D04-5D15-46AC-92B1-D48C9902F478}" dt="2024-06-13T11:40:34.383" v="869" actId="20577"/>
      <pc:docMkLst>
        <pc:docMk/>
      </pc:docMkLst>
      <pc:sldChg chg="addSp delSp modSp mod">
        <pc:chgData name="Laura Fox" userId="31fe6bb2-b17c-48d6-85f2-ee7d7e45318b" providerId="ADAL" clId="{FB289D04-5D15-46AC-92B1-D48C9902F478}" dt="2024-06-13T11:40:34.383" v="869" actId="20577"/>
        <pc:sldMkLst>
          <pc:docMk/>
          <pc:sldMk cId="5225480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67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1433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7433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6608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146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4079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4385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9811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8509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395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820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41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.edu/openlearn/history-the-arts/english-language/exploring-the-english-language/content-section-0?active-tab=content-ta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hur Terry School | Sutton Coldfield">
            <a:extLst>
              <a:ext uri="{FF2B5EF4-FFF2-40B4-BE49-F238E27FC236}">
                <a16:creationId xmlns:a16="http://schemas.microsoft.com/office/drawing/2014/main" id="{C5E00C97-D9A4-DB12-36AB-BD331F7E6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B9ECD-EC70-9CBC-88DD-495D8B06D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45828"/>
              </p:ext>
            </p:extLst>
          </p:nvPr>
        </p:nvGraphicFramePr>
        <p:xfrm>
          <a:off x="542192" y="1756826"/>
          <a:ext cx="5773616" cy="9491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915">
                  <a:extLst>
                    <a:ext uri="{9D8B030D-6E8A-4147-A177-3AD203B41FA5}">
                      <a16:colId xmlns:a16="http://schemas.microsoft.com/office/drawing/2014/main" val="2036793826"/>
                    </a:ext>
                  </a:extLst>
                </a:gridCol>
                <a:gridCol w="3884701">
                  <a:extLst>
                    <a:ext uri="{9D8B030D-6E8A-4147-A177-3AD203B41FA5}">
                      <a16:colId xmlns:a16="http://schemas.microsoft.com/office/drawing/2014/main" val="2363551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err="1">
                          <a:solidFill>
                            <a:schemeClr val="tx1"/>
                          </a:solidFill>
                        </a:rPr>
                        <a:t>Exam</a:t>
                      </a:r>
                      <a:r>
                        <a:rPr lang="es-ES_tradnl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dirty="0" err="1">
                          <a:solidFill>
                            <a:schemeClr val="tx1"/>
                          </a:solidFill>
                        </a:rPr>
                        <a:t>Board</a:t>
                      </a:r>
                      <a:endParaRPr lang="es-ES_tradn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solidFill>
                            <a:schemeClr val="tx1"/>
                          </a:solidFill>
                        </a:rPr>
                        <a:t>AQA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84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Breakdown of Exams: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Paper 1: Language the Individual and Society </a:t>
                      </a:r>
                    </a:p>
                    <a:p>
                      <a:r>
                        <a:rPr lang="en-GB" noProof="0" dirty="0"/>
                        <a:t>Written Exam: 2hrs, 30 mins</a:t>
                      </a:r>
                    </a:p>
                    <a:p>
                      <a:r>
                        <a:rPr lang="en-GB" noProof="0" dirty="0"/>
                        <a:t>Topics: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Textual variations and representations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Child Language Development</a:t>
                      </a:r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Paper 2: Language Diversity and Change</a:t>
                      </a:r>
                    </a:p>
                    <a:p>
                      <a:r>
                        <a:rPr lang="en-GB" noProof="0" dirty="0"/>
                        <a:t>Written Exam: 2hrs, 30 mins</a:t>
                      </a:r>
                    </a:p>
                    <a:p>
                      <a:r>
                        <a:rPr lang="en-GB" noProof="0" dirty="0"/>
                        <a:t>Topics: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Language Diversity and Change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Language Discourses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NEA: Language In Action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3,500 words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Two sections: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Original Writing and associated commentary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Language Investigation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The Ultimate Revision Guide for AQA A-Level English Language Paperback – 12 May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Required Books: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noProof="0" dirty="0"/>
                        <a:t>Mastering Advanced English Language (Sara Thorne)</a:t>
                      </a:r>
                    </a:p>
                    <a:p>
                      <a:endParaRPr lang="en-GB" b="0" noProof="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AQA AS and A Level English Language Student Book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(Dan Clayton)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5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Ultimate Revision Guide for AQA A Level English Language (Tom Hollins)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5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44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Bridging work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the free course on Open University.  You will need to sign up for an account.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5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title of the course is: Exploring the English Language.  Use the link below or type into a search engine ‘Open University Exploring the English Language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5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need to bring your statement of participation with you in September as proof </a:t>
                      </a:r>
                      <a:r>
                        <a:rPr lang="en-GB" sz="135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completion.</a:t>
                      </a:r>
                      <a:endParaRPr lang="en-GB" sz="135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5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hlinkClick r:id="rId3"/>
                        </a:rPr>
                        <a:t>Exploring the English language | </a:t>
                      </a:r>
                      <a:r>
                        <a:rPr lang="en-GB" dirty="0" err="1">
                          <a:hlinkClick r:id="rId3"/>
                        </a:rPr>
                        <a:t>OpenLearn</a:t>
                      </a:r>
                      <a:r>
                        <a:rPr lang="en-GB" dirty="0">
                          <a:hlinkClick r:id="rId3"/>
                        </a:rPr>
                        <a:t> - Open University</a:t>
                      </a:r>
                      <a:endParaRPr lang="en-GB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5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7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2ED29A-989C-33E9-6FEE-7A0E027A6A26}"/>
              </a:ext>
            </a:extLst>
          </p:cNvPr>
          <p:cNvSpPr txBox="1"/>
          <p:nvPr/>
        </p:nvSpPr>
        <p:spPr>
          <a:xfrm>
            <a:off x="2143125" y="886896"/>
            <a:ext cx="45234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 b="1" u="sng" dirty="0"/>
              <a:t>At a </a:t>
            </a:r>
            <a:r>
              <a:rPr lang="es-ES_tradnl" sz="2200" b="1" u="sng" dirty="0" err="1"/>
              <a:t>glance</a:t>
            </a:r>
            <a:r>
              <a:rPr lang="es-ES_tradnl" sz="2200" b="1" u="sng" dirty="0"/>
              <a:t> guide </a:t>
            </a:r>
            <a:r>
              <a:rPr lang="es-ES_tradnl" sz="2200" b="1" u="sng" dirty="0" err="1"/>
              <a:t>to</a:t>
            </a:r>
            <a:r>
              <a:rPr lang="es-ES_tradnl" sz="2200" b="1" u="sng" dirty="0"/>
              <a:t> English </a:t>
            </a:r>
            <a:r>
              <a:rPr lang="es-ES_tradnl" sz="2200" b="1" u="sng" dirty="0" err="1"/>
              <a:t>Language</a:t>
            </a:r>
            <a:r>
              <a:rPr lang="es-ES_tradnl" sz="2200" b="1" u="sng" dirty="0"/>
              <a:t> A </a:t>
            </a:r>
            <a:r>
              <a:rPr lang="es-ES_tradnl" sz="2200" b="1" u="sng" dirty="0" err="1"/>
              <a:t>Level</a:t>
            </a:r>
            <a:r>
              <a:rPr lang="es-ES_tradnl" sz="2200" b="1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5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DD2D94C3FFE41A3F03A13ABB9A1B2" ma:contentTypeVersion="23" ma:contentTypeDescription="Create a new document." ma:contentTypeScope="" ma:versionID="b9d286788a20efe6f0d26d714ba34032">
  <xsd:schema xmlns:xsd="http://www.w3.org/2001/XMLSchema" xmlns:xs="http://www.w3.org/2001/XMLSchema" xmlns:p="http://schemas.microsoft.com/office/2006/metadata/properties" xmlns:ns2="e35e47f2-9d33-4761-bf52-98501c6e801b" xmlns:ns3="bb465be6-c9d2-4c7a-923d-441c835b559f" targetNamespace="http://schemas.microsoft.com/office/2006/metadata/properties" ma:root="true" ma:fieldsID="77c0a5101481ce0b3f1dab88e4045f81" ns2:_="" ns3:_="">
    <xsd:import namespace="e35e47f2-9d33-4761-bf52-98501c6e801b"/>
    <xsd:import namespace="bb465be6-c9d2-4c7a-923d-441c835b55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e47f2-9d33-4761-bf52-98501c6e8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00f207-be6b-470e-b693-e09bcb7723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65be6-c9d2-4c7a-923d-441c835b55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d71d769-45a9-4778-8f43-ee8a21f149d3}" ma:internalName="TaxCatchAll" ma:showField="CatchAllData" ma:web="bb465be6-c9d2-4c7a-923d-441c835b55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b465be6-c9d2-4c7a-923d-441c835b559f" xsi:nil="true"/>
    <lcf76f155ced4ddcb4097134ff3c332f xmlns="e35e47f2-9d33-4761-bf52-98501c6e80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C6FB03-4BAC-47A2-940A-0472C776B732}"/>
</file>

<file path=customXml/itemProps2.xml><?xml version="1.0" encoding="utf-8"?>
<ds:datastoreItem xmlns:ds="http://schemas.openxmlformats.org/officeDocument/2006/customXml" ds:itemID="{AB23D880-070E-4F4A-AD5A-D01DA57B87C4}"/>
</file>

<file path=customXml/itemProps3.xml><?xml version="1.0" encoding="utf-8"?>
<ds:datastoreItem xmlns:ds="http://schemas.openxmlformats.org/officeDocument/2006/customXml" ds:itemID="{5DCF2BC7-506A-47AF-8F0F-AF07B19B48BA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</TotalTime>
  <Words>208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Reade</dc:creator>
  <cp:lastModifiedBy>Laura Fox</cp:lastModifiedBy>
  <cp:revision>1</cp:revision>
  <dcterms:created xsi:type="dcterms:W3CDTF">2024-06-12T15:44:57Z</dcterms:created>
  <dcterms:modified xsi:type="dcterms:W3CDTF">2025-06-12T11:13:38Z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0x01010010ADD2D94C3FFE41A3F03A13ABB9A1B2</vt:lpwstr>
  </property>
</Properties>
</file>