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85" r:id="rId8"/>
    <p:sldId id="267" r:id="rId9"/>
    <p:sldId id="274" r:id="rId10"/>
    <p:sldId id="265" r:id="rId11"/>
    <p:sldId id="272" r:id="rId12"/>
    <p:sldId id="287" r:id="rId13"/>
    <p:sldId id="262" r:id="rId14"/>
    <p:sldId id="281" r:id="rId15"/>
    <p:sldId id="283" r:id="rId16"/>
    <p:sldId id="284" r:id="rId17"/>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2208" y="-422"/>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therine Sales" userId="48f4c5c2-5b27-41e5-a973-bc4f6ec37634" providerId="ADAL" clId="{10B74263-3FD2-4532-9A2B-FF212D80982D}"/>
    <pc:docChg chg="custSel modSld">
      <pc:chgData name="Catherine Sales" userId="48f4c5c2-5b27-41e5-a973-bc4f6ec37634" providerId="ADAL" clId="{10B74263-3FD2-4532-9A2B-FF212D80982D}" dt="2025-06-24T13:07:27.592" v="148" actId="20577"/>
      <pc:docMkLst>
        <pc:docMk/>
      </pc:docMkLst>
      <pc:sldChg chg="modSp mod">
        <pc:chgData name="Catherine Sales" userId="48f4c5c2-5b27-41e5-a973-bc4f6ec37634" providerId="ADAL" clId="{10B74263-3FD2-4532-9A2B-FF212D80982D}" dt="2025-06-24T13:07:03.467" v="147" actId="20577"/>
        <pc:sldMkLst>
          <pc:docMk/>
          <pc:sldMk cId="1272157565" sldId="258"/>
        </pc:sldMkLst>
        <pc:spChg chg="mod">
          <ac:chgData name="Catherine Sales" userId="48f4c5c2-5b27-41e5-a973-bc4f6ec37634" providerId="ADAL" clId="{10B74263-3FD2-4532-9A2B-FF212D80982D}" dt="2025-06-24T13:06:37.398" v="92" actId="20577"/>
          <ac:spMkLst>
            <pc:docMk/>
            <pc:sldMk cId="1272157565" sldId="258"/>
            <ac:spMk id="5" creationId="{00000000-0000-0000-0000-000000000000}"/>
          </ac:spMkLst>
        </pc:spChg>
        <pc:spChg chg="mod">
          <ac:chgData name="Catherine Sales" userId="48f4c5c2-5b27-41e5-a973-bc4f6ec37634" providerId="ADAL" clId="{10B74263-3FD2-4532-9A2B-FF212D80982D}" dt="2025-06-24T13:07:03.467" v="147" actId="20577"/>
          <ac:spMkLst>
            <pc:docMk/>
            <pc:sldMk cId="1272157565" sldId="258"/>
            <ac:spMk id="7" creationId="{00000000-0000-0000-0000-000000000000}"/>
          </ac:spMkLst>
        </pc:spChg>
      </pc:sldChg>
      <pc:sldChg chg="modSp mod">
        <pc:chgData name="Catherine Sales" userId="48f4c5c2-5b27-41e5-a973-bc4f6ec37634" providerId="ADAL" clId="{10B74263-3FD2-4532-9A2B-FF212D80982D}" dt="2025-06-24T13:07:27.592" v="148" actId="20577"/>
        <pc:sldMkLst>
          <pc:docMk/>
          <pc:sldMk cId="1998256689" sldId="265"/>
        </pc:sldMkLst>
        <pc:spChg chg="mod">
          <ac:chgData name="Catherine Sales" userId="48f4c5c2-5b27-41e5-a973-bc4f6ec37634" providerId="ADAL" clId="{10B74263-3FD2-4532-9A2B-FF212D80982D}" dt="2025-06-24T13:07:27.592" v="148" actId="20577"/>
          <ac:spMkLst>
            <pc:docMk/>
            <pc:sldMk cId="1998256689" sldId="265"/>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endParaRPr lang="en-GB"/>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202F2CF-707B-44A6-AE02-31B5266D6CDB}" type="datetimeFigureOut">
              <a:rPr lang="en-GB" smtClean="0"/>
              <a:t>24/06/2025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C759468-75C8-4109-A1CE-9C0423668E10}" type="slidenum">
              <a:rPr lang="en-GB" smtClean="0"/>
              <a:t>‹#›</a:t>
            </a:fld>
            <a:endParaRPr lang="en-GB"/>
          </a:p>
        </p:txBody>
      </p:sp>
    </p:spTree>
    <p:extLst>
      <p:ext uri="{BB962C8B-B14F-4D97-AF65-F5344CB8AC3E}">
        <p14:creationId xmlns:p14="http://schemas.microsoft.com/office/powerpoint/2010/main" val="28801725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202F2CF-707B-44A6-AE02-31B5266D6CDB}" type="datetimeFigureOut">
              <a:rPr lang="en-GB" smtClean="0"/>
              <a:t>24/06/2025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C759468-75C8-4109-A1CE-9C0423668E10}" type="slidenum">
              <a:rPr lang="en-GB" smtClean="0"/>
              <a:t>‹#›</a:t>
            </a:fld>
            <a:endParaRPr lang="en-GB"/>
          </a:p>
        </p:txBody>
      </p:sp>
    </p:spTree>
    <p:extLst>
      <p:ext uri="{BB962C8B-B14F-4D97-AF65-F5344CB8AC3E}">
        <p14:creationId xmlns:p14="http://schemas.microsoft.com/office/powerpoint/2010/main" val="893356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488951"/>
            <a:ext cx="1157288" cy="104013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257175" y="488951"/>
            <a:ext cx="3357563" cy="10401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202F2CF-707B-44A6-AE02-31B5266D6CDB}" type="datetimeFigureOut">
              <a:rPr lang="en-GB" smtClean="0"/>
              <a:t>24/06/2025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C759468-75C8-4109-A1CE-9C0423668E10}" type="slidenum">
              <a:rPr lang="en-GB" smtClean="0"/>
              <a:t>‹#›</a:t>
            </a:fld>
            <a:endParaRPr lang="en-GB"/>
          </a:p>
        </p:txBody>
      </p:sp>
    </p:spTree>
    <p:extLst>
      <p:ext uri="{BB962C8B-B14F-4D97-AF65-F5344CB8AC3E}">
        <p14:creationId xmlns:p14="http://schemas.microsoft.com/office/powerpoint/2010/main" val="21379151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202F2CF-707B-44A6-AE02-31B5266D6CDB}" type="datetimeFigureOut">
              <a:rPr lang="en-GB" smtClean="0"/>
              <a:t>24/06/2025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C759468-75C8-4109-A1CE-9C0423668E10}" type="slidenum">
              <a:rPr lang="en-GB" smtClean="0"/>
              <a:t>‹#›</a:t>
            </a:fld>
            <a:endParaRPr lang="en-GB"/>
          </a:p>
        </p:txBody>
      </p:sp>
    </p:spTree>
    <p:extLst>
      <p:ext uri="{BB962C8B-B14F-4D97-AF65-F5344CB8AC3E}">
        <p14:creationId xmlns:p14="http://schemas.microsoft.com/office/powerpoint/2010/main" val="14092752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02F2CF-707B-44A6-AE02-31B5266D6CDB}" type="datetimeFigureOut">
              <a:rPr lang="en-GB" smtClean="0"/>
              <a:t>24/06/2025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C759468-75C8-4109-A1CE-9C0423668E10}" type="slidenum">
              <a:rPr lang="en-GB" smtClean="0"/>
              <a:t>‹#›</a:t>
            </a:fld>
            <a:endParaRPr lang="en-GB"/>
          </a:p>
        </p:txBody>
      </p:sp>
    </p:spTree>
    <p:extLst>
      <p:ext uri="{BB962C8B-B14F-4D97-AF65-F5344CB8AC3E}">
        <p14:creationId xmlns:p14="http://schemas.microsoft.com/office/powerpoint/2010/main" val="40799130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202F2CF-707B-44A6-AE02-31B5266D6CDB}" type="datetimeFigureOut">
              <a:rPr lang="en-GB" smtClean="0"/>
              <a:t>24/06/2025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C759468-75C8-4109-A1CE-9C0423668E10}" type="slidenum">
              <a:rPr lang="en-GB" smtClean="0"/>
              <a:t>‹#›</a:t>
            </a:fld>
            <a:endParaRPr lang="en-GB"/>
          </a:p>
        </p:txBody>
      </p:sp>
    </p:spTree>
    <p:extLst>
      <p:ext uri="{BB962C8B-B14F-4D97-AF65-F5344CB8AC3E}">
        <p14:creationId xmlns:p14="http://schemas.microsoft.com/office/powerpoint/2010/main" val="2953345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202F2CF-707B-44A6-AE02-31B5266D6CDB}" type="datetimeFigureOut">
              <a:rPr lang="en-GB" smtClean="0"/>
              <a:t>24/06/2025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C759468-75C8-4109-A1CE-9C0423668E10}" type="slidenum">
              <a:rPr lang="en-GB" smtClean="0"/>
              <a:t>‹#›</a:t>
            </a:fld>
            <a:endParaRPr lang="en-GB"/>
          </a:p>
        </p:txBody>
      </p:sp>
    </p:spTree>
    <p:extLst>
      <p:ext uri="{BB962C8B-B14F-4D97-AF65-F5344CB8AC3E}">
        <p14:creationId xmlns:p14="http://schemas.microsoft.com/office/powerpoint/2010/main" val="20582599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202F2CF-707B-44A6-AE02-31B5266D6CDB}" type="datetimeFigureOut">
              <a:rPr lang="en-GB" smtClean="0"/>
              <a:t>24/06/2025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C759468-75C8-4109-A1CE-9C0423668E10}" type="slidenum">
              <a:rPr lang="en-GB" smtClean="0"/>
              <a:t>‹#›</a:t>
            </a:fld>
            <a:endParaRPr lang="en-GB"/>
          </a:p>
        </p:txBody>
      </p:sp>
    </p:spTree>
    <p:extLst>
      <p:ext uri="{BB962C8B-B14F-4D97-AF65-F5344CB8AC3E}">
        <p14:creationId xmlns:p14="http://schemas.microsoft.com/office/powerpoint/2010/main" val="38330536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02F2CF-707B-44A6-AE02-31B5266D6CDB}" type="datetimeFigureOut">
              <a:rPr lang="en-GB" smtClean="0"/>
              <a:t>24/06/2025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C759468-75C8-4109-A1CE-9C0423668E10}" type="slidenum">
              <a:rPr lang="en-GB" smtClean="0"/>
              <a:t>‹#›</a:t>
            </a:fld>
            <a:endParaRPr lang="en-GB"/>
          </a:p>
        </p:txBody>
      </p:sp>
    </p:spTree>
    <p:extLst>
      <p:ext uri="{BB962C8B-B14F-4D97-AF65-F5344CB8AC3E}">
        <p14:creationId xmlns:p14="http://schemas.microsoft.com/office/powerpoint/2010/main" val="2991082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202F2CF-707B-44A6-AE02-31B5266D6CDB}" type="datetimeFigureOut">
              <a:rPr lang="en-GB" smtClean="0"/>
              <a:t>24/06/2025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C759468-75C8-4109-A1CE-9C0423668E10}" type="slidenum">
              <a:rPr lang="en-GB" smtClean="0"/>
              <a:t>‹#›</a:t>
            </a:fld>
            <a:endParaRPr lang="en-GB"/>
          </a:p>
        </p:txBody>
      </p:sp>
    </p:spTree>
    <p:extLst>
      <p:ext uri="{BB962C8B-B14F-4D97-AF65-F5344CB8AC3E}">
        <p14:creationId xmlns:p14="http://schemas.microsoft.com/office/powerpoint/2010/main" val="887369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202F2CF-707B-44A6-AE02-31B5266D6CDB}" type="datetimeFigureOut">
              <a:rPr lang="en-GB" smtClean="0"/>
              <a:t>24/06/2025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C759468-75C8-4109-A1CE-9C0423668E10}" type="slidenum">
              <a:rPr lang="en-GB" smtClean="0"/>
              <a:t>‹#›</a:t>
            </a:fld>
            <a:endParaRPr lang="en-GB"/>
          </a:p>
        </p:txBody>
      </p:sp>
    </p:spTree>
    <p:extLst>
      <p:ext uri="{BB962C8B-B14F-4D97-AF65-F5344CB8AC3E}">
        <p14:creationId xmlns:p14="http://schemas.microsoft.com/office/powerpoint/2010/main" val="20786665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202F2CF-707B-44A6-AE02-31B5266D6CDB}" type="datetimeFigureOut">
              <a:rPr lang="en-GB" smtClean="0"/>
              <a:t>24/06/2025</a:t>
            </a:fld>
            <a:endParaRPr lang="en-GB"/>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DC759468-75C8-4109-A1CE-9C0423668E10}" type="slidenum">
              <a:rPr lang="en-GB" smtClean="0"/>
              <a:t>‹#›</a:t>
            </a:fld>
            <a:endParaRPr lang="en-GB"/>
          </a:p>
        </p:txBody>
      </p:sp>
    </p:spTree>
    <p:extLst>
      <p:ext uri="{BB962C8B-B14F-4D97-AF65-F5344CB8AC3E}">
        <p14:creationId xmlns:p14="http://schemas.microsoft.com/office/powerpoint/2010/main" val="13113283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filestore.aqa.org.uk/resources/physics/specifications/AQA-7407-7408-SP-2015.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www.cgpbooks.co.uk/secondary-books/as-and-a-level/science/physics?sort=best_selling&amp;quantity=36&amp;page=1&amp;view=grid&amp;currentFilter=ExamBoard_140&amp;filter_exam%20board=ExamBoard_140" TargetMode="Externa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8680" y="683568"/>
            <a:ext cx="5829300" cy="1960033"/>
          </a:xfrm>
        </p:spPr>
        <p:txBody>
          <a:bodyPr>
            <a:normAutofit fontScale="90000"/>
          </a:bodyPr>
          <a:lstStyle/>
          <a:p>
            <a:r>
              <a:rPr lang="en-GB" b="1" u="sng" dirty="0">
                <a:latin typeface="Arial" panose="020B0604020202020204" pitchFamily="34" charset="0"/>
                <a:cs typeface="Arial" panose="020B0604020202020204" pitchFamily="34" charset="0"/>
              </a:rPr>
              <a:t>A Level Physics </a:t>
            </a:r>
            <a:br>
              <a:rPr lang="en-GB" b="1" u="sng" dirty="0">
                <a:latin typeface="Arial" panose="020B0604020202020204" pitchFamily="34" charset="0"/>
                <a:cs typeface="Arial" panose="020B0604020202020204" pitchFamily="34" charset="0"/>
              </a:rPr>
            </a:br>
            <a:br>
              <a:rPr lang="en-GB" b="1" u="sng" dirty="0">
                <a:latin typeface="Arial" panose="020B0604020202020204" pitchFamily="34" charset="0"/>
                <a:cs typeface="Arial" panose="020B0604020202020204" pitchFamily="34" charset="0"/>
              </a:rPr>
            </a:br>
            <a:r>
              <a:rPr lang="en-GB" b="1" u="sng" dirty="0">
                <a:latin typeface="Arial" panose="020B0604020202020204" pitchFamily="34" charset="0"/>
                <a:cs typeface="Arial" panose="020B0604020202020204" pitchFamily="34" charset="0"/>
              </a:rPr>
              <a:t>Course Guide (Year 12)</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40768" y="3347864"/>
            <a:ext cx="4416524" cy="44165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116632" y="107504"/>
            <a:ext cx="6552728" cy="8856984"/>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7" name="Rectangle 6"/>
          <p:cNvSpPr/>
          <p:nvPr/>
        </p:nvSpPr>
        <p:spPr>
          <a:xfrm>
            <a:off x="269032" y="259904"/>
            <a:ext cx="6256312" cy="8560568"/>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441168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116632" y="107504"/>
            <a:ext cx="6552728" cy="8856984"/>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11" name="Rectangle 10"/>
          <p:cNvSpPr/>
          <p:nvPr/>
        </p:nvSpPr>
        <p:spPr>
          <a:xfrm>
            <a:off x="269032" y="259904"/>
            <a:ext cx="6256312" cy="8560568"/>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pic>
        <p:nvPicPr>
          <p:cNvPr id="4" name="Picture 3"/>
          <p:cNvPicPr>
            <a:picLocks noChangeAspect="1"/>
          </p:cNvPicPr>
          <p:nvPr/>
        </p:nvPicPr>
        <p:blipFill rotWithShape="1">
          <a:blip r:embed="rId2"/>
          <a:srcRect b="3704"/>
          <a:stretch/>
        </p:blipFill>
        <p:spPr>
          <a:xfrm>
            <a:off x="481608" y="288583"/>
            <a:ext cx="6030694" cy="8494825"/>
          </a:xfrm>
          <a:prstGeom prst="rect">
            <a:avLst/>
          </a:prstGeom>
        </p:spPr>
      </p:pic>
    </p:spTree>
    <p:extLst>
      <p:ext uri="{BB962C8B-B14F-4D97-AF65-F5344CB8AC3E}">
        <p14:creationId xmlns:p14="http://schemas.microsoft.com/office/powerpoint/2010/main" val="42016977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116632" y="107504"/>
            <a:ext cx="6552728" cy="8856984"/>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11" name="Rectangle 10"/>
          <p:cNvSpPr/>
          <p:nvPr/>
        </p:nvSpPr>
        <p:spPr>
          <a:xfrm>
            <a:off x="269032" y="259904"/>
            <a:ext cx="6256312" cy="8560568"/>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pic>
        <p:nvPicPr>
          <p:cNvPr id="2" name="Picture 1"/>
          <p:cNvPicPr>
            <a:picLocks noChangeAspect="1"/>
          </p:cNvPicPr>
          <p:nvPr/>
        </p:nvPicPr>
        <p:blipFill>
          <a:blip r:embed="rId2"/>
          <a:stretch>
            <a:fillRect/>
          </a:stretch>
        </p:blipFill>
        <p:spPr>
          <a:xfrm>
            <a:off x="548680" y="489595"/>
            <a:ext cx="5832648" cy="8301944"/>
          </a:xfrm>
          <a:prstGeom prst="rect">
            <a:avLst/>
          </a:prstGeom>
        </p:spPr>
      </p:pic>
    </p:spTree>
    <p:extLst>
      <p:ext uri="{BB962C8B-B14F-4D97-AF65-F5344CB8AC3E}">
        <p14:creationId xmlns:p14="http://schemas.microsoft.com/office/powerpoint/2010/main" val="3989420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116632" y="107504"/>
            <a:ext cx="6552728" cy="8856984"/>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11" name="Rectangle 10"/>
          <p:cNvSpPr/>
          <p:nvPr/>
        </p:nvSpPr>
        <p:spPr>
          <a:xfrm>
            <a:off x="269032" y="259904"/>
            <a:ext cx="6256312" cy="8560568"/>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pic>
        <p:nvPicPr>
          <p:cNvPr id="3" name="Picture 2"/>
          <p:cNvPicPr>
            <a:picLocks noChangeAspect="1"/>
          </p:cNvPicPr>
          <p:nvPr/>
        </p:nvPicPr>
        <p:blipFill>
          <a:blip r:embed="rId2"/>
          <a:stretch>
            <a:fillRect/>
          </a:stretch>
        </p:blipFill>
        <p:spPr>
          <a:xfrm>
            <a:off x="404664" y="515722"/>
            <a:ext cx="5976664" cy="8040548"/>
          </a:xfrm>
          <a:prstGeom prst="rect">
            <a:avLst/>
          </a:prstGeom>
        </p:spPr>
      </p:pic>
    </p:spTree>
    <p:extLst>
      <p:ext uri="{BB962C8B-B14F-4D97-AF65-F5344CB8AC3E}">
        <p14:creationId xmlns:p14="http://schemas.microsoft.com/office/powerpoint/2010/main" val="23315593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116632" y="107504"/>
            <a:ext cx="6552728" cy="8856984"/>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11" name="Rectangle 10"/>
          <p:cNvSpPr/>
          <p:nvPr/>
        </p:nvSpPr>
        <p:spPr>
          <a:xfrm>
            <a:off x="269032" y="259904"/>
            <a:ext cx="6256312" cy="8560568"/>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pic>
        <p:nvPicPr>
          <p:cNvPr id="2" name="Picture 1"/>
          <p:cNvPicPr>
            <a:picLocks noChangeAspect="1"/>
          </p:cNvPicPr>
          <p:nvPr/>
        </p:nvPicPr>
        <p:blipFill>
          <a:blip r:embed="rId2"/>
          <a:stretch>
            <a:fillRect/>
          </a:stretch>
        </p:blipFill>
        <p:spPr>
          <a:xfrm>
            <a:off x="390845" y="479622"/>
            <a:ext cx="6108931" cy="8112747"/>
          </a:xfrm>
          <a:prstGeom prst="rect">
            <a:avLst/>
          </a:prstGeom>
        </p:spPr>
      </p:pic>
    </p:spTree>
    <p:extLst>
      <p:ext uri="{BB962C8B-B14F-4D97-AF65-F5344CB8AC3E}">
        <p14:creationId xmlns:p14="http://schemas.microsoft.com/office/powerpoint/2010/main" val="6719294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3144" y="-180528"/>
            <a:ext cx="6172200" cy="1524000"/>
          </a:xfrm>
        </p:spPr>
        <p:txBody>
          <a:bodyPr>
            <a:normAutofit/>
          </a:bodyPr>
          <a:lstStyle/>
          <a:p>
            <a:r>
              <a:rPr lang="en-GB" sz="2400" b="1" u="sng" dirty="0">
                <a:latin typeface="Arial" panose="020B0604020202020204" pitchFamily="34" charset="0"/>
                <a:cs typeface="Arial" panose="020B0604020202020204" pitchFamily="34" charset="0"/>
              </a:rPr>
              <a:t>Student/Teacher agreement.</a:t>
            </a:r>
          </a:p>
        </p:txBody>
      </p:sp>
      <p:sp>
        <p:nvSpPr>
          <p:cNvPr id="3" name="Content Placeholder 2"/>
          <p:cNvSpPr>
            <a:spLocks noGrp="1"/>
          </p:cNvSpPr>
          <p:nvPr>
            <p:ph idx="1"/>
          </p:nvPr>
        </p:nvSpPr>
        <p:spPr>
          <a:xfrm>
            <a:off x="331523" y="940532"/>
            <a:ext cx="6172200" cy="7190927"/>
          </a:xfrm>
        </p:spPr>
        <p:txBody>
          <a:bodyPr>
            <a:noAutofit/>
          </a:bodyPr>
          <a:lstStyle/>
          <a:p>
            <a:pPr marL="0" indent="0">
              <a:buNone/>
            </a:pPr>
            <a:r>
              <a:rPr lang="en-GB" sz="1400" dirty="0">
                <a:latin typeface="Arial" panose="020B0604020202020204" pitchFamily="34" charset="0"/>
                <a:cs typeface="Arial" panose="020B0604020202020204" pitchFamily="34" charset="0"/>
              </a:rPr>
              <a:t>Welcome to A-Level Physics, </a:t>
            </a:r>
          </a:p>
          <a:p>
            <a:pPr marL="0" indent="0">
              <a:buNone/>
            </a:pPr>
            <a:endParaRPr lang="en-GB" sz="1400" dirty="0">
              <a:latin typeface="Arial" panose="020B0604020202020204" pitchFamily="34" charset="0"/>
              <a:cs typeface="Arial" panose="020B0604020202020204" pitchFamily="34" charset="0"/>
            </a:endParaRPr>
          </a:p>
          <a:p>
            <a:pPr marL="0" indent="0">
              <a:buNone/>
            </a:pPr>
            <a:r>
              <a:rPr lang="en-GB" sz="1400" dirty="0">
                <a:latin typeface="Arial" panose="020B0604020202020204" pitchFamily="34" charset="0"/>
                <a:cs typeface="Arial" panose="020B0604020202020204" pitchFamily="34" charset="0"/>
              </a:rPr>
              <a:t>To be a successful A-Level Physics candidate we expect the following from our students:</a:t>
            </a:r>
          </a:p>
          <a:p>
            <a:pPr marL="514350" indent="-514350">
              <a:buAutoNum type="arabicPeriod"/>
            </a:pPr>
            <a:r>
              <a:rPr lang="en-GB" sz="1400" dirty="0">
                <a:latin typeface="Arial" panose="020B0604020202020204" pitchFamily="34" charset="0"/>
                <a:cs typeface="Arial" panose="020B0604020202020204" pitchFamily="34" charset="0"/>
              </a:rPr>
              <a:t>To attend </a:t>
            </a:r>
            <a:r>
              <a:rPr lang="en-GB" sz="1400" b="1" u="sng" dirty="0">
                <a:latin typeface="Arial" panose="020B0604020202020204" pitchFamily="34" charset="0"/>
                <a:cs typeface="Arial" panose="020B0604020202020204" pitchFamily="34" charset="0"/>
              </a:rPr>
              <a:t>all</a:t>
            </a:r>
            <a:r>
              <a:rPr lang="en-GB" sz="1400" dirty="0">
                <a:latin typeface="Arial" panose="020B0604020202020204" pitchFamily="34" charset="0"/>
                <a:cs typeface="Arial" panose="020B0604020202020204" pitchFamily="34" charset="0"/>
              </a:rPr>
              <a:t> lessons where possible and maintain 96% or above attendance.</a:t>
            </a:r>
          </a:p>
          <a:p>
            <a:pPr marL="514350" indent="-514350">
              <a:buAutoNum type="arabicPeriod"/>
            </a:pPr>
            <a:r>
              <a:rPr lang="en-GB" sz="1400" dirty="0">
                <a:latin typeface="Arial" panose="020B0604020202020204" pitchFamily="34" charset="0"/>
                <a:cs typeface="Arial" panose="020B0604020202020204" pitchFamily="34" charset="0"/>
              </a:rPr>
              <a:t>To complete in-class work to a reasonable standard and maintain your own well-kept notes</a:t>
            </a:r>
          </a:p>
          <a:p>
            <a:pPr marL="514350" indent="-514350">
              <a:buAutoNum type="arabicPeriod"/>
            </a:pPr>
            <a:r>
              <a:rPr lang="en-GB" sz="1400" dirty="0">
                <a:latin typeface="Arial" panose="020B0604020202020204" pitchFamily="34" charset="0"/>
                <a:cs typeface="Arial" panose="020B0604020202020204" pitchFamily="34" charset="0"/>
              </a:rPr>
              <a:t>To complete all core </a:t>
            </a:r>
            <a:r>
              <a:rPr lang="en-GB" sz="1400" dirty="0" err="1">
                <a:latin typeface="Arial" panose="020B0604020202020204" pitchFamily="34" charset="0"/>
                <a:cs typeface="Arial" panose="020B0604020202020204" pitchFamily="34" charset="0"/>
              </a:rPr>
              <a:t>practicals</a:t>
            </a:r>
            <a:r>
              <a:rPr lang="en-GB" sz="1400" dirty="0">
                <a:latin typeface="Arial" panose="020B0604020202020204" pitchFamily="34" charset="0"/>
                <a:cs typeface="Arial" panose="020B0604020202020204" pitchFamily="34" charset="0"/>
              </a:rPr>
              <a:t>, catching up on those that are missed</a:t>
            </a:r>
          </a:p>
          <a:p>
            <a:pPr marL="514350" indent="-514350">
              <a:buAutoNum type="arabicPeriod"/>
            </a:pPr>
            <a:r>
              <a:rPr lang="en-GB" sz="1400" dirty="0">
                <a:latin typeface="Arial" panose="020B0604020202020204" pitchFamily="34" charset="0"/>
                <a:cs typeface="Arial" panose="020B0604020202020204" pitchFamily="34" charset="0"/>
              </a:rPr>
              <a:t>To complete homework set by class teachers where applicable</a:t>
            </a:r>
          </a:p>
          <a:p>
            <a:pPr marL="514350" indent="-514350">
              <a:buAutoNum type="arabicPeriod"/>
            </a:pPr>
            <a:r>
              <a:rPr lang="en-GB" sz="1400" dirty="0">
                <a:latin typeface="Arial" panose="020B0604020202020204" pitchFamily="34" charset="0"/>
                <a:cs typeface="Arial" panose="020B0604020202020204" pitchFamily="34" charset="0"/>
              </a:rPr>
              <a:t>To take responsibility for your own work and its presentation, including your folder(s). </a:t>
            </a:r>
          </a:p>
          <a:p>
            <a:pPr marL="514350" indent="-514350">
              <a:buAutoNum type="arabicPeriod"/>
            </a:pPr>
            <a:r>
              <a:rPr lang="en-GB" sz="1400" dirty="0">
                <a:latin typeface="Arial" panose="020B0604020202020204" pitchFamily="34" charset="0"/>
                <a:cs typeface="Arial" panose="020B0604020202020204" pitchFamily="34" charset="0"/>
              </a:rPr>
              <a:t>To complete the post-lesson tasks for each teacher’s lesson in a timely manner.</a:t>
            </a:r>
          </a:p>
          <a:p>
            <a:pPr marL="514350" indent="-514350">
              <a:buAutoNum type="arabicPeriod"/>
            </a:pPr>
            <a:r>
              <a:rPr lang="en-GB" sz="1400" dirty="0">
                <a:latin typeface="Arial" panose="020B0604020202020204" pitchFamily="34" charset="0"/>
                <a:cs typeface="Arial" panose="020B0604020202020204" pitchFamily="34" charset="0"/>
              </a:rPr>
              <a:t>Consent to regular folder checks to ensure expectations are being met</a:t>
            </a:r>
          </a:p>
          <a:p>
            <a:pPr marL="0" indent="0">
              <a:buNone/>
            </a:pPr>
            <a:endParaRPr lang="en-GB" sz="1400" dirty="0">
              <a:latin typeface="Arial" panose="020B0604020202020204" pitchFamily="34" charset="0"/>
              <a:cs typeface="Arial" panose="020B0604020202020204" pitchFamily="34" charset="0"/>
            </a:endParaRPr>
          </a:p>
          <a:p>
            <a:pPr marL="0" indent="0">
              <a:buNone/>
            </a:pPr>
            <a:r>
              <a:rPr lang="en-GB" sz="1400" dirty="0">
                <a:latin typeface="Arial" panose="020B0604020202020204" pitchFamily="34" charset="0"/>
                <a:cs typeface="Arial" panose="020B0604020202020204" pitchFamily="34" charset="0"/>
              </a:rPr>
              <a:t>In return you can expect the following:</a:t>
            </a:r>
          </a:p>
          <a:p>
            <a:pPr marL="514350" indent="-514350">
              <a:buAutoNum type="arabicPeriod"/>
            </a:pPr>
            <a:r>
              <a:rPr lang="en-GB" sz="1400" dirty="0">
                <a:latin typeface="Arial" panose="020B0604020202020204" pitchFamily="34" charset="0"/>
                <a:cs typeface="Arial" panose="020B0604020202020204" pitchFamily="34" charset="0"/>
              </a:rPr>
              <a:t>Excellent support with your studies throughout your time at sixth form</a:t>
            </a:r>
          </a:p>
          <a:p>
            <a:pPr marL="514350" indent="-514350">
              <a:buAutoNum type="arabicPeriod"/>
            </a:pPr>
            <a:r>
              <a:rPr lang="en-GB" sz="1400" dirty="0">
                <a:latin typeface="Arial" panose="020B0604020202020204" pitchFamily="34" charset="0"/>
                <a:cs typeface="Arial" panose="020B0604020202020204" pitchFamily="34" charset="0"/>
              </a:rPr>
              <a:t>Excellent subject knowledge and an informed perspective of how to develop STEM Learning beyond Sixth Form</a:t>
            </a:r>
          </a:p>
          <a:p>
            <a:pPr marL="514350" indent="-514350">
              <a:buAutoNum type="arabicPeriod"/>
            </a:pPr>
            <a:r>
              <a:rPr lang="en-GB" sz="1400" dirty="0">
                <a:latin typeface="Arial" panose="020B0604020202020204" pitchFamily="34" charset="0"/>
                <a:cs typeface="Arial" panose="020B0604020202020204" pitchFamily="34" charset="0"/>
              </a:rPr>
              <a:t>Help with University/Job/Placement applications</a:t>
            </a:r>
          </a:p>
          <a:p>
            <a:pPr marL="514350" indent="-514350">
              <a:buAutoNum type="arabicPeriod"/>
            </a:pPr>
            <a:r>
              <a:rPr lang="en-GB" sz="1400" dirty="0">
                <a:latin typeface="Arial" panose="020B0604020202020204" pitchFamily="34" charset="0"/>
                <a:cs typeface="Arial" panose="020B0604020202020204" pitchFamily="34" charset="0"/>
              </a:rPr>
              <a:t>Regular verbal and written feedback from all teachers, including assessed work marked within 2 weeks of the hand-in deadline</a:t>
            </a:r>
          </a:p>
          <a:p>
            <a:pPr marL="514350" indent="-514350">
              <a:buAutoNum type="arabicPeriod"/>
            </a:pPr>
            <a:r>
              <a:rPr lang="en-GB" sz="1400" dirty="0">
                <a:latin typeface="Arial" panose="020B0604020202020204" pitchFamily="34" charset="0"/>
                <a:cs typeface="Arial" panose="020B0604020202020204" pitchFamily="34" charset="0"/>
              </a:rPr>
              <a:t>Ready availability of your teachers via e-mail or in-person</a:t>
            </a:r>
          </a:p>
          <a:p>
            <a:pPr marL="0" indent="0">
              <a:buNone/>
            </a:pPr>
            <a:endParaRPr lang="en-GB" sz="1400" dirty="0">
              <a:latin typeface="Arial" panose="020B0604020202020204" pitchFamily="34" charset="0"/>
              <a:cs typeface="Arial" panose="020B0604020202020204" pitchFamily="34" charset="0"/>
            </a:endParaRPr>
          </a:p>
          <a:p>
            <a:pPr marL="514350" indent="-514350">
              <a:buAutoNum type="arabicPeriod"/>
            </a:pPr>
            <a:endParaRPr lang="en-GB" sz="1400" dirty="0">
              <a:latin typeface="Arial" panose="020B0604020202020204" pitchFamily="34" charset="0"/>
              <a:cs typeface="Arial" panose="020B0604020202020204" pitchFamily="34" charset="0"/>
            </a:endParaRPr>
          </a:p>
          <a:p>
            <a:pPr marL="514350" indent="-514350">
              <a:buAutoNum type="arabicPeriod"/>
            </a:pPr>
            <a:endParaRPr lang="en-GB" sz="1400" dirty="0">
              <a:latin typeface="Arial" panose="020B0604020202020204" pitchFamily="34" charset="0"/>
              <a:cs typeface="Arial" panose="020B0604020202020204" pitchFamily="34" charset="0"/>
            </a:endParaRPr>
          </a:p>
          <a:p>
            <a:pPr marL="514350" indent="-514350">
              <a:buAutoNum type="arabicPeriod"/>
            </a:pPr>
            <a:endParaRPr lang="en-GB" sz="1400" dirty="0">
              <a:latin typeface="Arial" panose="020B0604020202020204" pitchFamily="34" charset="0"/>
              <a:cs typeface="Arial" panose="020B0604020202020204" pitchFamily="34" charset="0"/>
            </a:endParaRPr>
          </a:p>
        </p:txBody>
      </p:sp>
      <p:sp>
        <p:nvSpPr>
          <p:cNvPr id="5" name="Rectangle 4"/>
          <p:cNvSpPr/>
          <p:nvPr/>
        </p:nvSpPr>
        <p:spPr>
          <a:xfrm>
            <a:off x="116632" y="107504"/>
            <a:ext cx="6552728" cy="8856984"/>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6" name="Rectangle 5"/>
          <p:cNvSpPr/>
          <p:nvPr/>
        </p:nvSpPr>
        <p:spPr>
          <a:xfrm>
            <a:off x="269032" y="259904"/>
            <a:ext cx="6256312" cy="8560568"/>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962214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271969"/>
            <a:ext cx="6172200" cy="1524000"/>
          </a:xfrm>
        </p:spPr>
        <p:txBody>
          <a:bodyPr/>
          <a:lstStyle/>
          <a:p>
            <a:r>
              <a:rPr lang="en-GB" b="1" u="sng" dirty="0">
                <a:latin typeface="Arial" panose="020B0604020202020204" pitchFamily="34" charset="0"/>
                <a:cs typeface="Arial" panose="020B0604020202020204" pitchFamily="34" charset="0"/>
              </a:rPr>
              <a:t>Course Information</a:t>
            </a:r>
          </a:p>
        </p:txBody>
      </p:sp>
      <p:sp>
        <p:nvSpPr>
          <p:cNvPr id="3" name="Content Placeholder 2"/>
          <p:cNvSpPr>
            <a:spLocks noGrp="1"/>
          </p:cNvSpPr>
          <p:nvPr>
            <p:ph idx="1"/>
          </p:nvPr>
        </p:nvSpPr>
        <p:spPr>
          <a:xfrm>
            <a:off x="332656" y="1763688"/>
            <a:ext cx="6172200" cy="3888432"/>
          </a:xfrm>
        </p:spPr>
        <p:txBody>
          <a:bodyPr>
            <a:normAutofit/>
          </a:bodyPr>
          <a:lstStyle/>
          <a:p>
            <a:pPr marL="0" indent="0" algn="ctr">
              <a:buNone/>
            </a:pPr>
            <a:r>
              <a:rPr lang="en-GB" sz="1800" dirty="0">
                <a:latin typeface="Arial" panose="020B0604020202020204" pitchFamily="34" charset="0"/>
                <a:cs typeface="Arial" panose="020B0604020202020204" pitchFamily="34" charset="0"/>
              </a:rPr>
              <a:t>We do to AQA Exam Board for A-Level Physics. A course specification will be given to all students separately but is readily available online on the AQA Website. A direct URL is: </a:t>
            </a:r>
            <a:r>
              <a:rPr lang="en-GB" sz="1800" dirty="0">
                <a:latin typeface="Arial" panose="020B0604020202020204" pitchFamily="34" charset="0"/>
                <a:cs typeface="Arial" panose="020B0604020202020204" pitchFamily="34" charset="0"/>
                <a:hlinkClick r:id="rId2"/>
              </a:rPr>
              <a:t>https://filestore.aqa.org.uk/resources/physics/specifications/AQA-7407-7408-SP-2015.PDF</a:t>
            </a:r>
            <a:r>
              <a:rPr lang="en-GB" sz="1800" dirty="0">
                <a:latin typeface="Arial" panose="020B0604020202020204" pitchFamily="34" charset="0"/>
                <a:cs typeface="Arial" panose="020B0604020202020204" pitchFamily="34" charset="0"/>
              </a:rPr>
              <a:t>  </a:t>
            </a:r>
          </a:p>
          <a:p>
            <a:pPr marL="0" indent="0" algn="ctr">
              <a:buNone/>
            </a:pPr>
            <a:endParaRPr lang="en-GB" sz="1800" dirty="0">
              <a:latin typeface="Arial" panose="020B0604020202020204" pitchFamily="34" charset="0"/>
              <a:cs typeface="Arial" panose="020B0604020202020204" pitchFamily="34" charset="0"/>
            </a:endParaRPr>
          </a:p>
          <a:p>
            <a:pPr marL="0" indent="0" algn="ctr">
              <a:buNone/>
            </a:pPr>
            <a:r>
              <a:rPr lang="en-GB" sz="1800" dirty="0">
                <a:latin typeface="Arial" panose="020B0604020202020204" pitchFamily="34" charset="0"/>
                <a:cs typeface="Arial" panose="020B0604020202020204" pitchFamily="34" charset="0"/>
              </a:rPr>
              <a:t>You will be assessed </a:t>
            </a:r>
            <a:r>
              <a:rPr lang="en-GB" sz="1800" dirty="0" err="1">
                <a:latin typeface="Arial" panose="020B0604020202020204" pitchFamily="34" charset="0"/>
                <a:cs typeface="Arial" panose="020B0604020202020204" pitchFamily="34" charset="0"/>
              </a:rPr>
              <a:t>summatively</a:t>
            </a:r>
            <a:r>
              <a:rPr lang="en-GB" sz="1800" dirty="0">
                <a:latin typeface="Arial" panose="020B0604020202020204" pitchFamily="34" charset="0"/>
                <a:cs typeface="Arial" panose="020B0604020202020204" pitchFamily="34" charset="0"/>
              </a:rPr>
              <a:t> with three exams during the new assessment weeks. You will also complete checkpoint assessments in class at the end of each topic.  We do the Astrophysics (7A) Option at A2.</a:t>
            </a:r>
          </a:p>
        </p:txBody>
      </p:sp>
      <p:sp>
        <p:nvSpPr>
          <p:cNvPr id="5" name="Rectangle 4"/>
          <p:cNvSpPr/>
          <p:nvPr/>
        </p:nvSpPr>
        <p:spPr>
          <a:xfrm>
            <a:off x="498884" y="5040044"/>
            <a:ext cx="5788224" cy="2862322"/>
          </a:xfrm>
          <a:prstGeom prst="rect">
            <a:avLst/>
          </a:prstGeom>
        </p:spPr>
        <p:txBody>
          <a:bodyPr wrap="square">
            <a:spAutoFit/>
          </a:bodyPr>
          <a:lstStyle/>
          <a:p>
            <a:pPr algn="ctr"/>
            <a:r>
              <a:rPr lang="en-GB" u="sng" dirty="0">
                <a:latin typeface="Arial" panose="020B0604020202020204" pitchFamily="34" charset="0"/>
                <a:cs typeface="Arial" panose="020B0604020202020204" pitchFamily="34" charset="0"/>
              </a:rPr>
              <a:t>Teaching staff</a:t>
            </a:r>
          </a:p>
          <a:p>
            <a:pPr algn="ctr"/>
            <a:endParaRPr lang="en-GB" dirty="0">
              <a:latin typeface="Arial" panose="020B0604020202020204" pitchFamily="34" charset="0"/>
              <a:cs typeface="Arial" panose="020B0604020202020204" pitchFamily="34" charset="0"/>
            </a:endParaRPr>
          </a:p>
          <a:p>
            <a:pPr algn="ctr"/>
            <a:r>
              <a:rPr lang="en-GB" dirty="0">
                <a:latin typeface="Arial" panose="020B0604020202020204" pitchFamily="34" charset="0"/>
                <a:cs typeface="Arial" panose="020B0604020202020204" pitchFamily="34" charset="0"/>
              </a:rPr>
              <a:t>You will have 2 teachers throughout Year 12. Each teacher will have 5 lessons per fortnight with you. We are:</a:t>
            </a:r>
          </a:p>
          <a:p>
            <a:pPr algn="ctr"/>
            <a:r>
              <a:rPr lang="en-GB" dirty="0">
                <a:latin typeface="Arial" panose="020B0604020202020204" pitchFamily="34" charset="0"/>
                <a:cs typeface="Arial" panose="020B0604020202020204" pitchFamily="34" charset="0"/>
              </a:rPr>
              <a:t>Miss Sales, head of physics, room D3.4</a:t>
            </a:r>
          </a:p>
          <a:p>
            <a:pPr algn="ctr"/>
            <a:r>
              <a:rPr lang="en-GB" dirty="0">
                <a:latin typeface="Arial" panose="020B0604020202020204" pitchFamily="34" charset="0"/>
                <a:cs typeface="Arial" panose="020B0604020202020204" pitchFamily="34" charset="0"/>
              </a:rPr>
              <a:t>Mr Green-Pride, physics teacher, D3.3</a:t>
            </a:r>
          </a:p>
          <a:p>
            <a:pPr algn="ctr"/>
            <a:r>
              <a:rPr lang="en-GB" dirty="0">
                <a:latin typeface="Arial" panose="020B0604020202020204" pitchFamily="34" charset="0"/>
                <a:cs typeface="Arial" panose="020B0604020202020204" pitchFamily="34" charset="0"/>
              </a:rPr>
              <a:t>Mrs O’Regan-Harding, physics teacher, D3.2</a:t>
            </a:r>
          </a:p>
          <a:p>
            <a:pPr algn="ctr"/>
            <a:endParaRPr lang="en-GB" dirty="0">
              <a:latin typeface="Arial" panose="020B0604020202020204" pitchFamily="34" charset="0"/>
              <a:cs typeface="Arial" panose="020B0604020202020204" pitchFamily="34" charset="0"/>
            </a:endParaRPr>
          </a:p>
          <a:p>
            <a:pPr algn="ctr"/>
            <a:endParaRPr lang="en-GB" u="sng" dirty="0">
              <a:latin typeface="Arial" panose="020B0604020202020204" pitchFamily="34" charset="0"/>
              <a:cs typeface="Arial" panose="020B0604020202020204" pitchFamily="34" charset="0"/>
            </a:endParaRPr>
          </a:p>
        </p:txBody>
      </p:sp>
      <p:sp>
        <p:nvSpPr>
          <p:cNvPr id="6" name="Rectangle 5"/>
          <p:cNvSpPr/>
          <p:nvPr/>
        </p:nvSpPr>
        <p:spPr>
          <a:xfrm>
            <a:off x="116632" y="107504"/>
            <a:ext cx="6552728" cy="8856984"/>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8" name="Rectangle 7"/>
          <p:cNvSpPr/>
          <p:nvPr/>
        </p:nvSpPr>
        <p:spPr>
          <a:xfrm>
            <a:off x="269032" y="259904"/>
            <a:ext cx="6256312" cy="8560568"/>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7" name="Rectangle 6"/>
          <p:cNvSpPr/>
          <p:nvPr/>
        </p:nvSpPr>
        <p:spPr>
          <a:xfrm>
            <a:off x="342900" y="7794362"/>
            <a:ext cx="6161955" cy="830997"/>
          </a:xfrm>
          <a:prstGeom prst="rect">
            <a:avLst/>
          </a:prstGeom>
        </p:spPr>
        <p:txBody>
          <a:bodyPr wrap="square">
            <a:spAutoFit/>
          </a:bodyPr>
          <a:lstStyle/>
          <a:p>
            <a:pPr algn="ctr"/>
            <a:r>
              <a:rPr lang="en-GB" sz="1600" dirty="0">
                <a:latin typeface="Arial" panose="020B0604020202020204" pitchFamily="34" charset="0"/>
                <a:cs typeface="Arial" panose="020B0604020202020204" pitchFamily="34" charset="0"/>
              </a:rPr>
              <a:t>Any issues or concerns that you are having with regards to the course or subject should in the first instance be referred to Miss Sales via the Arthur Terry enquiry email.</a:t>
            </a:r>
          </a:p>
        </p:txBody>
      </p:sp>
    </p:spTree>
    <p:extLst>
      <p:ext uri="{BB962C8B-B14F-4D97-AF65-F5344CB8AC3E}">
        <p14:creationId xmlns:p14="http://schemas.microsoft.com/office/powerpoint/2010/main" val="12721575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3"/>
          <p:cNvSpPr txBox="1">
            <a:spLocks noGrp="1"/>
          </p:cNvSpPr>
          <p:nvPr>
            <p:ph idx="1"/>
          </p:nvPr>
        </p:nvSpPr>
        <p:spPr>
          <a:xfrm>
            <a:off x="342900" y="1331364"/>
            <a:ext cx="6172200" cy="2776145"/>
          </a:xfrm>
          <a:prstGeom prst="rect">
            <a:avLst/>
          </a:prstGeom>
          <a:noFill/>
        </p:spPr>
        <p:txBody>
          <a:bodyPr wrap="square" rtlCol="0">
            <a:spAutoFit/>
          </a:bodyPr>
          <a:lstStyle/>
          <a:p>
            <a:pPr marL="0" indent="0">
              <a:buNone/>
            </a:pPr>
            <a:r>
              <a:rPr lang="en-GB" sz="2000" dirty="0">
                <a:latin typeface="Arial" panose="020B0604020202020204" pitchFamily="34" charset="0"/>
                <a:cs typeface="Arial" panose="020B0604020202020204" pitchFamily="34" charset="0"/>
              </a:rPr>
              <a:t>At the end of year 13 there are 3 papers in the following set up.</a:t>
            </a:r>
            <a:endParaRPr lang="en-GB" sz="2000" dirty="0"/>
          </a:p>
          <a:p>
            <a:pPr marL="0" indent="0">
              <a:buNone/>
            </a:pPr>
            <a:endParaRPr lang="en-GB" sz="1600" dirty="0"/>
          </a:p>
          <a:p>
            <a:pPr marL="0" indent="0">
              <a:buNone/>
            </a:pPr>
            <a:endParaRPr lang="en-GB" sz="1600" dirty="0"/>
          </a:p>
          <a:p>
            <a:pPr marL="0" indent="0">
              <a:buNone/>
            </a:pPr>
            <a:endParaRPr lang="en-GB" sz="1600" dirty="0"/>
          </a:p>
          <a:p>
            <a:pPr marL="0" indent="0">
              <a:buNone/>
            </a:pPr>
            <a:endParaRPr lang="en-GB" sz="1600" dirty="0"/>
          </a:p>
          <a:p>
            <a:pPr marL="0" indent="0">
              <a:buNone/>
            </a:pPr>
            <a:endParaRPr lang="en-GB" sz="1600" dirty="0"/>
          </a:p>
          <a:p>
            <a:pPr marL="0" indent="0">
              <a:buNone/>
            </a:pPr>
            <a:endParaRPr lang="en-GB" sz="1600" dirty="0"/>
          </a:p>
          <a:p>
            <a:pPr marL="0" indent="0">
              <a:buNone/>
            </a:pPr>
            <a:endParaRPr lang="en-GB" sz="1600" dirty="0"/>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2900" y="2312884"/>
            <a:ext cx="5976664" cy="4032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116632" y="107504"/>
            <a:ext cx="6552728" cy="8856984"/>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269032" y="259904"/>
            <a:ext cx="6256312" cy="8560568"/>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itle 1"/>
          <p:cNvSpPr>
            <a:spLocks noGrp="1"/>
          </p:cNvSpPr>
          <p:nvPr>
            <p:ph type="title"/>
          </p:nvPr>
        </p:nvSpPr>
        <p:spPr>
          <a:xfrm>
            <a:off x="332656" y="-85297"/>
            <a:ext cx="6172200" cy="1524000"/>
          </a:xfrm>
        </p:spPr>
        <p:txBody>
          <a:bodyPr/>
          <a:lstStyle/>
          <a:p>
            <a:r>
              <a:rPr lang="en-GB" b="1" u="sng" dirty="0">
                <a:latin typeface="Arial" panose="020B0604020202020204" pitchFamily="34" charset="0"/>
                <a:cs typeface="Arial" panose="020B0604020202020204" pitchFamily="34" charset="0"/>
              </a:rPr>
              <a:t>Course Information</a:t>
            </a:r>
          </a:p>
        </p:txBody>
      </p:sp>
      <p:sp>
        <p:nvSpPr>
          <p:cNvPr id="10" name="Content Placeholder 3"/>
          <p:cNvSpPr txBox="1">
            <a:spLocks/>
          </p:cNvSpPr>
          <p:nvPr/>
        </p:nvSpPr>
        <p:spPr>
          <a:xfrm>
            <a:off x="325677" y="6225202"/>
            <a:ext cx="6271675" cy="2308324"/>
          </a:xfrm>
          <a:prstGeom prst="rect">
            <a:avLst/>
          </a:prstGeom>
          <a:noFill/>
        </p:spPr>
        <p:txBody>
          <a:bodyPr vert="horz" wrap="square" lIns="91440" tIns="45720" rIns="91440" bIns="45720" rtlCol="0">
            <a:sp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GB" sz="2400" dirty="0">
                <a:latin typeface="Arial" panose="020B0604020202020204" pitchFamily="34" charset="0"/>
                <a:cs typeface="Arial" panose="020B0604020202020204" pitchFamily="34" charset="0"/>
              </a:rPr>
              <a:t>Assessments throughout Year 12 will be conducted to ensure that you will be able to cope with the higher demand of the second year of the course. These exams are also used as a basis for the grades we use in UCAS applications (or similar).</a:t>
            </a:r>
          </a:p>
        </p:txBody>
      </p:sp>
    </p:spTree>
    <p:extLst>
      <p:ext uri="{BB962C8B-B14F-4D97-AF65-F5344CB8AC3E}">
        <p14:creationId xmlns:p14="http://schemas.microsoft.com/office/powerpoint/2010/main" val="2259037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4664" y="251520"/>
            <a:ext cx="6172200" cy="605416"/>
          </a:xfrm>
        </p:spPr>
        <p:txBody>
          <a:bodyPr>
            <a:normAutofit/>
          </a:bodyPr>
          <a:lstStyle/>
          <a:p>
            <a:r>
              <a:rPr lang="en-GB" sz="1800" b="1" u="sng" dirty="0">
                <a:latin typeface="Arial" panose="020B0604020202020204" pitchFamily="34" charset="0"/>
                <a:cs typeface="Arial" panose="020B0604020202020204" pitchFamily="34" charset="0"/>
              </a:rPr>
              <a:t>Practical Competency Award</a:t>
            </a:r>
          </a:p>
        </p:txBody>
      </p:sp>
      <p:sp>
        <p:nvSpPr>
          <p:cNvPr id="4" name="Content Placeholder 3"/>
          <p:cNvSpPr txBox="1">
            <a:spLocks noGrp="1"/>
          </p:cNvSpPr>
          <p:nvPr>
            <p:ph idx="1"/>
          </p:nvPr>
        </p:nvSpPr>
        <p:spPr>
          <a:xfrm>
            <a:off x="404664" y="971600"/>
            <a:ext cx="6120680" cy="4662815"/>
          </a:xfrm>
          <a:prstGeom prst="rect">
            <a:avLst/>
          </a:prstGeom>
          <a:noFill/>
        </p:spPr>
        <p:txBody>
          <a:bodyPr wrap="square" rtlCol="0">
            <a:spAutoFit/>
          </a:bodyPr>
          <a:lstStyle/>
          <a:p>
            <a:pPr marL="0" indent="0">
              <a:buNone/>
            </a:pPr>
            <a:r>
              <a:rPr lang="en-GB" sz="1500" dirty="0">
                <a:latin typeface="Arial" panose="020B0604020202020204" pitchFamily="34" charset="0"/>
                <a:cs typeface="Arial" panose="020B0604020202020204" pitchFamily="34" charset="0"/>
              </a:rPr>
              <a:t>Alongside the course content, you will complete 12 required practicals, the practicals are examined as you do them by your class teacher and make up your Practical competency qualification. You will write up each practical and your write up will also be assessed and go towards you core practical qualification (CPAC). These must be completed and universities often have a CPAC pass as a condition of entry into STEM-based courses. The skills learned during the core practical's will also be examined as part of Paper 2.</a:t>
            </a:r>
          </a:p>
          <a:p>
            <a:pPr marL="0" indent="0">
              <a:buNone/>
            </a:pPr>
            <a:endParaRPr lang="en-GB" sz="1500" dirty="0">
              <a:latin typeface="Arial" panose="020B0604020202020204" pitchFamily="34" charset="0"/>
              <a:cs typeface="Arial" panose="020B0604020202020204" pitchFamily="34" charset="0"/>
            </a:endParaRPr>
          </a:p>
          <a:p>
            <a:pPr marL="0" indent="0">
              <a:buNone/>
            </a:pPr>
            <a:r>
              <a:rPr lang="en-GB" sz="1500" dirty="0">
                <a:latin typeface="Arial" panose="020B0604020202020204" pitchFamily="34" charset="0"/>
                <a:cs typeface="Arial" panose="020B0604020202020204" pitchFamily="34" charset="0"/>
              </a:rPr>
              <a:t>The 12 required practical's are shown below. You will complete practical's 1-6 in Year 12.</a:t>
            </a:r>
          </a:p>
          <a:p>
            <a:pPr marL="0" indent="0">
              <a:buNone/>
            </a:pPr>
            <a:endParaRPr lang="en-GB" sz="1500" dirty="0">
              <a:latin typeface="Arial" panose="020B0604020202020204" pitchFamily="34" charset="0"/>
              <a:cs typeface="Arial" panose="020B0604020202020204" pitchFamily="34" charset="0"/>
            </a:endParaRPr>
          </a:p>
          <a:p>
            <a:pPr marL="0" indent="0">
              <a:buNone/>
            </a:pPr>
            <a:endParaRPr lang="en-GB" sz="1500" dirty="0">
              <a:latin typeface="Arial" panose="020B0604020202020204" pitchFamily="34" charset="0"/>
              <a:cs typeface="Arial" panose="020B0604020202020204" pitchFamily="34" charset="0"/>
            </a:endParaRPr>
          </a:p>
          <a:p>
            <a:pPr marL="0" indent="0">
              <a:buNone/>
            </a:pPr>
            <a:endParaRPr lang="en-GB" sz="1500" dirty="0">
              <a:latin typeface="Arial" panose="020B0604020202020204" pitchFamily="34" charset="0"/>
              <a:cs typeface="Arial" panose="020B0604020202020204" pitchFamily="34" charset="0"/>
            </a:endParaRPr>
          </a:p>
          <a:p>
            <a:pPr marL="0" indent="0">
              <a:buNone/>
            </a:pPr>
            <a:endParaRPr lang="en-GB" sz="1500" dirty="0">
              <a:latin typeface="Arial" panose="020B0604020202020204" pitchFamily="34" charset="0"/>
              <a:cs typeface="Arial" panose="020B0604020202020204" pitchFamily="34" charset="0"/>
            </a:endParaRPr>
          </a:p>
          <a:p>
            <a:pPr marL="0" indent="0">
              <a:buNone/>
            </a:pPr>
            <a:endParaRPr lang="en-GB" sz="1500" dirty="0">
              <a:latin typeface="Arial" panose="020B0604020202020204" pitchFamily="34" charset="0"/>
              <a:cs typeface="Arial" panose="020B0604020202020204" pitchFamily="34" charset="0"/>
            </a:endParaRPr>
          </a:p>
          <a:p>
            <a:pPr marL="0" indent="0">
              <a:buNone/>
            </a:pPr>
            <a:endParaRPr lang="en-GB" sz="1500" dirty="0">
              <a:latin typeface="Arial" panose="020B0604020202020204" pitchFamily="34" charset="0"/>
              <a:cs typeface="Arial" panose="020B0604020202020204" pitchFamily="34" charset="0"/>
            </a:endParaRPr>
          </a:p>
          <a:p>
            <a:pPr marL="0" indent="0">
              <a:buNone/>
            </a:pPr>
            <a:endParaRPr lang="en-GB" sz="1500" dirty="0">
              <a:latin typeface="Arial" panose="020B0604020202020204" pitchFamily="34" charset="0"/>
              <a:cs typeface="Arial" panose="020B0604020202020204" pitchFamily="34" charset="0"/>
            </a:endParaRPr>
          </a:p>
        </p:txBody>
      </p:sp>
      <p:sp>
        <p:nvSpPr>
          <p:cNvPr id="6" name="Rectangle 5"/>
          <p:cNvSpPr/>
          <p:nvPr/>
        </p:nvSpPr>
        <p:spPr>
          <a:xfrm>
            <a:off x="116632" y="107504"/>
            <a:ext cx="6552728" cy="8856984"/>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7" name="Rectangle 6"/>
          <p:cNvSpPr/>
          <p:nvPr/>
        </p:nvSpPr>
        <p:spPr>
          <a:xfrm>
            <a:off x="269032" y="259904"/>
            <a:ext cx="6256312" cy="8560568"/>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764895260"/>
              </p:ext>
            </p:extLst>
          </p:nvPr>
        </p:nvGraphicFramePr>
        <p:xfrm>
          <a:off x="353144" y="3779916"/>
          <a:ext cx="6089565" cy="4917131"/>
        </p:xfrm>
        <a:graphic>
          <a:graphicData uri="http://schemas.openxmlformats.org/drawingml/2006/table">
            <a:tbl>
              <a:tblPr firstRow="1" bandRow="1">
                <a:tableStyleId>{5940675A-B579-460E-94D1-54222C63F5DA}</a:tableStyleId>
              </a:tblPr>
              <a:tblGrid>
                <a:gridCol w="671365">
                  <a:extLst>
                    <a:ext uri="{9D8B030D-6E8A-4147-A177-3AD203B41FA5}">
                      <a16:colId xmlns:a16="http://schemas.microsoft.com/office/drawing/2014/main" val="1749556303"/>
                    </a:ext>
                  </a:extLst>
                </a:gridCol>
                <a:gridCol w="5418200">
                  <a:extLst>
                    <a:ext uri="{9D8B030D-6E8A-4147-A177-3AD203B41FA5}">
                      <a16:colId xmlns:a16="http://schemas.microsoft.com/office/drawing/2014/main" val="2620683918"/>
                    </a:ext>
                  </a:extLst>
                </a:gridCol>
              </a:tblGrid>
              <a:tr h="424468">
                <a:tc>
                  <a:txBody>
                    <a:bodyPr/>
                    <a:lstStyle/>
                    <a:p>
                      <a:pPr algn="ctr"/>
                      <a:r>
                        <a:rPr lang="en-GB" sz="1600" b="1" dirty="0">
                          <a:latin typeface="Arial" panose="020B0604020202020204" pitchFamily="34" charset="0"/>
                          <a:cs typeface="Arial" panose="020B0604020202020204" pitchFamily="34" charset="0"/>
                        </a:rPr>
                        <a:t>1</a:t>
                      </a:r>
                    </a:p>
                  </a:txBody>
                  <a:tcPr anchor="ctr">
                    <a:solidFill>
                      <a:schemeClr val="bg1">
                        <a:lumMod val="85000"/>
                      </a:schemeClr>
                    </a:solidFill>
                  </a:tcPr>
                </a:tc>
                <a:tc>
                  <a:txBody>
                    <a:bodyPr/>
                    <a:lstStyle/>
                    <a:p>
                      <a:r>
                        <a:rPr lang="en-GB" sz="1100" dirty="0">
                          <a:latin typeface="Arial" panose="020B0604020202020204" pitchFamily="34" charset="0"/>
                          <a:cs typeface="Arial" panose="020B0604020202020204" pitchFamily="34" charset="0"/>
                        </a:rPr>
                        <a:t>Investigation</a:t>
                      </a:r>
                      <a:r>
                        <a:rPr lang="en-GB" sz="1100" baseline="0" dirty="0">
                          <a:latin typeface="Arial" panose="020B0604020202020204" pitchFamily="34" charset="0"/>
                          <a:cs typeface="Arial" panose="020B0604020202020204" pitchFamily="34" charset="0"/>
                        </a:rPr>
                        <a:t> into the variation of the frequency of stationary waves on a string with length, tension, and mass per unit length of the string.</a:t>
                      </a:r>
                      <a:endParaRPr lang="en-GB" sz="11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117008765"/>
                  </a:ext>
                </a:extLst>
              </a:tr>
              <a:tr h="424468">
                <a:tc>
                  <a:txBody>
                    <a:bodyPr/>
                    <a:lstStyle/>
                    <a:p>
                      <a:pPr algn="ctr"/>
                      <a:r>
                        <a:rPr lang="en-GB" sz="1600" b="1" dirty="0">
                          <a:latin typeface="Arial" panose="020B0604020202020204" pitchFamily="34" charset="0"/>
                          <a:cs typeface="Arial" panose="020B0604020202020204" pitchFamily="34" charset="0"/>
                        </a:rPr>
                        <a:t>2</a:t>
                      </a:r>
                    </a:p>
                  </a:txBody>
                  <a:tcPr anchor="ctr">
                    <a:solidFill>
                      <a:schemeClr val="bg1">
                        <a:lumMod val="85000"/>
                      </a:schemeClr>
                    </a:solidFill>
                  </a:tcPr>
                </a:tc>
                <a:tc>
                  <a:txBody>
                    <a:bodyPr/>
                    <a:lstStyle/>
                    <a:p>
                      <a:r>
                        <a:rPr lang="en-GB" sz="1100" dirty="0">
                          <a:latin typeface="Arial" panose="020B0604020202020204" pitchFamily="34" charset="0"/>
                          <a:cs typeface="Arial" panose="020B0604020202020204" pitchFamily="34" charset="0"/>
                        </a:rPr>
                        <a:t>Investigation of interference effects to include the Young’s slit experiment and interference by a diffraction grating.</a:t>
                      </a:r>
                    </a:p>
                  </a:txBody>
                  <a:tcPr/>
                </a:tc>
                <a:extLst>
                  <a:ext uri="{0D108BD9-81ED-4DB2-BD59-A6C34878D82A}">
                    <a16:rowId xmlns:a16="http://schemas.microsoft.com/office/drawing/2014/main" val="2117550374"/>
                  </a:ext>
                </a:extLst>
              </a:tr>
              <a:tr h="333510">
                <a:tc>
                  <a:txBody>
                    <a:bodyPr/>
                    <a:lstStyle/>
                    <a:p>
                      <a:pPr algn="ctr"/>
                      <a:r>
                        <a:rPr lang="en-GB" sz="1600" b="1" dirty="0">
                          <a:latin typeface="Arial" panose="020B0604020202020204" pitchFamily="34" charset="0"/>
                          <a:cs typeface="Arial" panose="020B0604020202020204" pitchFamily="34" charset="0"/>
                        </a:rPr>
                        <a:t>3</a:t>
                      </a:r>
                    </a:p>
                  </a:txBody>
                  <a:tcPr anchor="ctr">
                    <a:solidFill>
                      <a:schemeClr val="bg1">
                        <a:lumMod val="85000"/>
                      </a:schemeClr>
                    </a:solidFill>
                  </a:tcPr>
                </a:tc>
                <a:tc>
                  <a:txBody>
                    <a:bodyPr/>
                    <a:lstStyle/>
                    <a:p>
                      <a:r>
                        <a:rPr lang="en-GB" sz="1100" dirty="0">
                          <a:latin typeface="Arial" panose="020B0604020202020204" pitchFamily="34" charset="0"/>
                          <a:cs typeface="Arial" panose="020B0604020202020204" pitchFamily="34" charset="0"/>
                        </a:rPr>
                        <a:t>Determination of g by a free-fall</a:t>
                      </a:r>
                      <a:r>
                        <a:rPr lang="en-GB" sz="1100" baseline="0" dirty="0">
                          <a:latin typeface="Arial" panose="020B0604020202020204" pitchFamily="34" charset="0"/>
                          <a:cs typeface="Arial" panose="020B0604020202020204" pitchFamily="34" charset="0"/>
                        </a:rPr>
                        <a:t> method</a:t>
                      </a:r>
                      <a:endParaRPr lang="en-GB" sz="11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263246862"/>
                  </a:ext>
                </a:extLst>
              </a:tr>
              <a:tr h="333510">
                <a:tc>
                  <a:txBody>
                    <a:bodyPr/>
                    <a:lstStyle/>
                    <a:p>
                      <a:pPr algn="ctr"/>
                      <a:r>
                        <a:rPr lang="en-GB" sz="1600" b="1" dirty="0">
                          <a:latin typeface="Arial" panose="020B0604020202020204" pitchFamily="34" charset="0"/>
                          <a:cs typeface="Arial" panose="020B0604020202020204" pitchFamily="34" charset="0"/>
                        </a:rPr>
                        <a:t>4</a:t>
                      </a:r>
                    </a:p>
                  </a:txBody>
                  <a:tcPr anchor="ctr">
                    <a:solidFill>
                      <a:schemeClr val="bg1">
                        <a:lumMod val="85000"/>
                      </a:schemeClr>
                    </a:solidFill>
                  </a:tcPr>
                </a:tc>
                <a:tc>
                  <a:txBody>
                    <a:bodyPr/>
                    <a:lstStyle/>
                    <a:p>
                      <a:r>
                        <a:rPr lang="en-GB" sz="1100" dirty="0">
                          <a:latin typeface="Arial" panose="020B0604020202020204" pitchFamily="34" charset="0"/>
                          <a:cs typeface="Arial" panose="020B0604020202020204" pitchFamily="34" charset="0"/>
                        </a:rPr>
                        <a:t>Determination of the Young’s Modulus by a simple method</a:t>
                      </a:r>
                    </a:p>
                  </a:txBody>
                  <a:tcPr/>
                </a:tc>
                <a:extLst>
                  <a:ext uri="{0D108BD9-81ED-4DB2-BD59-A6C34878D82A}">
                    <a16:rowId xmlns:a16="http://schemas.microsoft.com/office/drawing/2014/main" val="1653679880"/>
                  </a:ext>
                </a:extLst>
              </a:tr>
              <a:tr h="424468">
                <a:tc>
                  <a:txBody>
                    <a:bodyPr/>
                    <a:lstStyle/>
                    <a:p>
                      <a:pPr algn="ctr"/>
                      <a:r>
                        <a:rPr lang="en-GB" sz="1600" b="1" dirty="0">
                          <a:latin typeface="Arial" panose="020B0604020202020204" pitchFamily="34" charset="0"/>
                          <a:cs typeface="Arial" panose="020B0604020202020204" pitchFamily="34" charset="0"/>
                        </a:rPr>
                        <a:t>5</a:t>
                      </a:r>
                    </a:p>
                  </a:txBody>
                  <a:tcPr anchor="ctr">
                    <a:solidFill>
                      <a:schemeClr val="bg1">
                        <a:lumMod val="85000"/>
                      </a:schemeClr>
                    </a:solidFill>
                  </a:tcPr>
                </a:tc>
                <a:tc>
                  <a:txBody>
                    <a:bodyPr/>
                    <a:lstStyle/>
                    <a:p>
                      <a:r>
                        <a:rPr lang="en-GB" sz="1100" dirty="0">
                          <a:latin typeface="Arial" panose="020B0604020202020204" pitchFamily="34" charset="0"/>
                          <a:cs typeface="Arial" panose="020B0604020202020204" pitchFamily="34" charset="0"/>
                        </a:rPr>
                        <a:t>Determination of the </a:t>
                      </a:r>
                      <a:r>
                        <a:rPr lang="en-GB" sz="1100" dirty="0" err="1">
                          <a:latin typeface="Arial" panose="020B0604020202020204" pitchFamily="34" charset="0"/>
                          <a:cs typeface="Arial" panose="020B0604020202020204" pitchFamily="34" charset="0"/>
                        </a:rPr>
                        <a:t>resistvity</a:t>
                      </a:r>
                      <a:r>
                        <a:rPr lang="en-GB" sz="1100" baseline="0" dirty="0">
                          <a:latin typeface="Arial" panose="020B0604020202020204" pitchFamily="34" charset="0"/>
                          <a:cs typeface="Arial" panose="020B0604020202020204" pitchFamily="34" charset="0"/>
                        </a:rPr>
                        <a:t> of a wire using a </a:t>
                      </a:r>
                      <a:r>
                        <a:rPr lang="en-GB" sz="1100" baseline="0" dirty="0" err="1">
                          <a:latin typeface="Arial" panose="020B0604020202020204" pitchFamily="34" charset="0"/>
                          <a:cs typeface="Arial" panose="020B0604020202020204" pitchFamily="34" charset="0"/>
                        </a:rPr>
                        <a:t>micrometer</a:t>
                      </a:r>
                      <a:r>
                        <a:rPr lang="en-GB" sz="1100" baseline="0" dirty="0">
                          <a:latin typeface="Arial" panose="020B0604020202020204" pitchFamily="34" charset="0"/>
                          <a:cs typeface="Arial" panose="020B0604020202020204" pitchFamily="34" charset="0"/>
                        </a:rPr>
                        <a:t>, ammeter, and voltmeter.</a:t>
                      </a:r>
                      <a:endParaRPr lang="en-GB" sz="11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59100511"/>
                  </a:ext>
                </a:extLst>
              </a:tr>
              <a:tr h="424468">
                <a:tc>
                  <a:txBody>
                    <a:bodyPr/>
                    <a:lstStyle/>
                    <a:p>
                      <a:pPr algn="ctr"/>
                      <a:r>
                        <a:rPr lang="en-GB" sz="1600" b="1" dirty="0">
                          <a:latin typeface="Arial" panose="020B0604020202020204" pitchFamily="34" charset="0"/>
                          <a:cs typeface="Arial" panose="020B0604020202020204" pitchFamily="34" charset="0"/>
                        </a:rPr>
                        <a:t>6</a:t>
                      </a:r>
                    </a:p>
                  </a:txBody>
                  <a:tcPr anchor="ctr">
                    <a:solidFill>
                      <a:schemeClr val="bg1">
                        <a:lumMod val="85000"/>
                      </a:schemeClr>
                    </a:solidFill>
                  </a:tcPr>
                </a:tc>
                <a:tc>
                  <a:txBody>
                    <a:bodyPr/>
                    <a:lstStyle/>
                    <a:p>
                      <a:r>
                        <a:rPr lang="en-GB" sz="1100" dirty="0">
                          <a:latin typeface="Arial" panose="020B0604020202020204" pitchFamily="34" charset="0"/>
                          <a:cs typeface="Arial" panose="020B0604020202020204" pitchFamily="34" charset="0"/>
                        </a:rPr>
                        <a:t>Investigation</a:t>
                      </a:r>
                      <a:r>
                        <a:rPr lang="en-GB" sz="1100" baseline="0" dirty="0">
                          <a:latin typeface="Arial" panose="020B0604020202020204" pitchFamily="34" charset="0"/>
                          <a:cs typeface="Arial" panose="020B0604020202020204" pitchFamily="34" charset="0"/>
                        </a:rPr>
                        <a:t> of the </a:t>
                      </a:r>
                      <a:r>
                        <a:rPr lang="en-GB" sz="1100" baseline="0" dirty="0" err="1">
                          <a:latin typeface="Arial" panose="020B0604020202020204" pitchFamily="34" charset="0"/>
                          <a:cs typeface="Arial" panose="020B0604020202020204" pitchFamily="34" charset="0"/>
                        </a:rPr>
                        <a:t>emf</a:t>
                      </a:r>
                      <a:r>
                        <a:rPr lang="en-GB" sz="1100" baseline="0" dirty="0">
                          <a:latin typeface="Arial" panose="020B0604020202020204" pitchFamily="34" charset="0"/>
                          <a:cs typeface="Arial" panose="020B0604020202020204" pitchFamily="34" charset="0"/>
                        </a:rPr>
                        <a:t> and internal resistance of electric cells and batteries by measuring the variation of the terminal </a:t>
                      </a:r>
                      <a:r>
                        <a:rPr lang="en-GB" sz="1100" baseline="0" dirty="0" err="1">
                          <a:latin typeface="Arial" panose="020B0604020202020204" pitchFamily="34" charset="0"/>
                          <a:cs typeface="Arial" panose="020B0604020202020204" pitchFamily="34" charset="0"/>
                        </a:rPr>
                        <a:t>p.d</a:t>
                      </a:r>
                      <a:r>
                        <a:rPr lang="en-GB" sz="1100" baseline="0" dirty="0">
                          <a:latin typeface="Arial" panose="020B0604020202020204" pitchFamily="34" charset="0"/>
                          <a:cs typeface="Arial" panose="020B0604020202020204" pitchFamily="34" charset="0"/>
                        </a:rPr>
                        <a:t>. of the cell with the current in it.</a:t>
                      </a:r>
                      <a:endParaRPr lang="en-GB" sz="11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656690947"/>
                  </a:ext>
                </a:extLst>
              </a:tr>
              <a:tr h="424468">
                <a:tc>
                  <a:txBody>
                    <a:bodyPr/>
                    <a:lstStyle/>
                    <a:p>
                      <a:pPr algn="ctr"/>
                      <a:r>
                        <a:rPr lang="en-GB" sz="1600" b="1" dirty="0">
                          <a:latin typeface="Arial" panose="020B0604020202020204" pitchFamily="34" charset="0"/>
                          <a:cs typeface="Arial" panose="020B0604020202020204" pitchFamily="34" charset="0"/>
                        </a:rPr>
                        <a:t>7</a:t>
                      </a:r>
                    </a:p>
                  </a:txBody>
                  <a:tcPr anchor="ctr">
                    <a:solidFill>
                      <a:schemeClr val="bg1">
                        <a:lumMod val="85000"/>
                      </a:schemeClr>
                    </a:solidFill>
                  </a:tcPr>
                </a:tc>
                <a:tc>
                  <a:txBody>
                    <a:bodyPr/>
                    <a:lstStyle/>
                    <a:p>
                      <a:r>
                        <a:rPr lang="en-GB" sz="1100" dirty="0">
                          <a:latin typeface="Arial" panose="020B0604020202020204" pitchFamily="34" charset="0"/>
                          <a:cs typeface="Arial" panose="020B0604020202020204" pitchFamily="34" charset="0"/>
                        </a:rPr>
                        <a:t>Investigation into the simple harmonic motion using a mass-spring system and a simple pendulum.</a:t>
                      </a:r>
                    </a:p>
                  </a:txBody>
                  <a:tcPr/>
                </a:tc>
                <a:extLst>
                  <a:ext uri="{0D108BD9-81ED-4DB2-BD59-A6C34878D82A}">
                    <a16:rowId xmlns:a16="http://schemas.microsoft.com/office/drawing/2014/main" val="1034449947"/>
                  </a:ext>
                </a:extLst>
              </a:tr>
              <a:tr h="333510">
                <a:tc>
                  <a:txBody>
                    <a:bodyPr/>
                    <a:lstStyle/>
                    <a:p>
                      <a:pPr algn="ctr"/>
                      <a:r>
                        <a:rPr lang="en-GB" sz="1600" b="1" dirty="0">
                          <a:latin typeface="Arial" panose="020B0604020202020204" pitchFamily="34" charset="0"/>
                          <a:cs typeface="Arial" panose="020B0604020202020204" pitchFamily="34" charset="0"/>
                        </a:rPr>
                        <a:t>8</a:t>
                      </a:r>
                    </a:p>
                  </a:txBody>
                  <a:tcPr anchor="ctr">
                    <a:solidFill>
                      <a:schemeClr val="bg1">
                        <a:lumMod val="85000"/>
                      </a:schemeClr>
                    </a:solidFill>
                  </a:tcPr>
                </a:tc>
                <a:tc>
                  <a:txBody>
                    <a:bodyPr/>
                    <a:lstStyle/>
                    <a:p>
                      <a:r>
                        <a:rPr lang="en-GB" sz="1100" dirty="0">
                          <a:latin typeface="Arial" panose="020B0604020202020204" pitchFamily="34" charset="0"/>
                          <a:cs typeface="Arial" panose="020B0604020202020204" pitchFamily="34" charset="0"/>
                        </a:rPr>
                        <a:t>Investigation into Boyle’s and</a:t>
                      </a:r>
                      <a:r>
                        <a:rPr lang="en-GB" sz="1100" baseline="0" dirty="0">
                          <a:latin typeface="Arial" panose="020B0604020202020204" pitchFamily="34" charset="0"/>
                          <a:cs typeface="Arial" panose="020B0604020202020204" pitchFamily="34" charset="0"/>
                        </a:rPr>
                        <a:t> Charles’ Law for a gas</a:t>
                      </a:r>
                      <a:endParaRPr lang="en-GB" sz="11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799592056"/>
                  </a:ext>
                </a:extLst>
              </a:tr>
              <a:tr h="591223">
                <a:tc>
                  <a:txBody>
                    <a:bodyPr/>
                    <a:lstStyle/>
                    <a:p>
                      <a:pPr algn="ctr"/>
                      <a:r>
                        <a:rPr lang="en-GB" sz="1600" b="1" dirty="0">
                          <a:latin typeface="Arial" panose="020B0604020202020204" pitchFamily="34" charset="0"/>
                          <a:cs typeface="Arial" panose="020B0604020202020204" pitchFamily="34" charset="0"/>
                        </a:rPr>
                        <a:t>9</a:t>
                      </a:r>
                    </a:p>
                  </a:txBody>
                  <a:tcPr anchor="ctr">
                    <a:solidFill>
                      <a:schemeClr val="bg1">
                        <a:lumMod val="85000"/>
                      </a:schemeClr>
                    </a:solidFill>
                  </a:tcPr>
                </a:tc>
                <a:tc>
                  <a:txBody>
                    <a:bodyPr/>
                    <a:lstStyle/>
                    <a:p>
                      <a:r>
                        <a:rPr lang="en-GB" sz="1100" dirty="0">
                          <a:latin typeface="Arial" panose="020B0604020202020204" pitchFamily="34" charset="0"/>
                          <a:cs typeface="Arial" panose="020B0604020202020204" pitchFamily="34" charset="0"/>
                        </a:rPr>
                        <a:t>Investigation of</a:t>
                      </a:r>
                      <a:r>
                        <a:rPr lang="en-GB" sz="1100" baseline="0" dirty="0">
                          <a:latin typeface="Arial" panose="020B0604020202020204" pitchFamily="34" charset="0"/>
                          <a:cs typeface="Arial" panose="020B0604020202020204" pitchFamily="34" charset="0"/>
                        </a:rPr>
                        <a:t> the charge and discharge of capacitors. Analysis techniques should include log-linear plotting leading to a determination of the time constant RC.</a:t>
                      </a:r>
                      <a:endParaRPr lang="en-GB" sz="11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935203474"/>
                  </a:ext>
                </a:extLst>
              </a:tr>
              <a:tr h="424468">
                <a:tc>
                  <a:txBody>
                    <a:bodyPr/>
                    <a:lstStyle/>
                    <a:p>
                      <a:pPr algn="ctr"/>
                      <a:r>
                        <a:rPr lang="en-GB" sz="1600" b="1" dirty="0">
                          <a:latin typeface="Arial" panose="020B0604020202020204" pitchFamily="34" charset="0"/>
                          <a:cs typeface="Arial" panose="020B0604020202020204" pitchFamily="34" charset="0"/>
                        </a:rPr>
                        <a:t>10</a:t>
                      </a:r>
                    </a:p>
                  </a:txBody>
                  <a:tcPr anchor="ctr">
                    <a:solidFill>
                      <a:schemeClr val="bg1">
                        <a:lumMod val="85000"/>
                      </a:schemeClr>
                    </a:solidFill>
                  </a:tcPr>
                </a:tc>
                <a:tc>
                  <a:txBody>
                    <a:bodyPr/>
                    <a:lstStyle/>
                    <a:p>
                      <a:r>
                        <a:rPr lang="en-GB" sz="1100" dirty="0">
                          <a:latin typeface="Arial" panose="020B0604020202020204" pitchFamily="34" charset="0"/>
                          <a:cs typeface="Arial" panose="020B0604020202020204" pitchFamily="34" charset="0"/>
                        </a:rPr>
                        <a:t>Investigate</a:t>
                      </a:r>
                      <a:r>
                        <a:rPr lang="en-GB" sz="1100" baseline="0" dirty="0">
                          <a:latin typeface="Arial" panose="020B0604020202020204" pitchFamily="34" charset="0"/>
                          <a:cs typeface="Arial" panose="020B0604020202020204" pitchFamily="34" charset="0"/>
                        </a:rPr>
                        <a:t> how the force on a wire varies with flux density, current, and length of wire using a top-pan balance. </a:t>
                      </a:r>
                      <a:endParaRPr lang="en-GB" sz="11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864038023"/>
                  </a:ext>
                </a:extLst>
              </a:tr>
              <a:tr h="424468">
                <a:tc>
                  <a:txBody>
                    <a:bodyPr/>
                    <a:lstStyle/>
                    <a:p>
                      <a:pPr algn="ctr"/>
                      <a:r>
                        <a:rPr lang="en-GB" sz="1600" b="1" dirty="0">
                          <a:latin typeface="Arial" panose="020B0604020202020204" pitchFamily="34" charset="0"/>
                          <a:cs typeface="Arial" panose="020B0604020202020204" pitchFamily="34" charset="0"/>
                        </a:rPr>
                        <a:t>11</a:t>
                      </a:r>
                    </a:p>
                  </a:txBody>
                  <a:tcPr anchor="c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latin typeface="Arial" panose="020B0604020202020204" pitchFamily="34" charset="0"/>
                          <a:cs typeface="Arial" panose="020B0604020202020204" pitchFamily="34" charset="0"/>
                        </a:rPr>
                        <a:t>Investigate</a:t>
                      </a:r>
                      <a:r>
                        <a:rPr lang="en-GB" sz="1100" baseline="0" dirty="0">
                          <a:latin typeface="Arial" panose="020B0604020202020204" pitchFamily="34" charset="0"/>
                          <a:cs typeface="Arial" panose="020B0604020202020204" pitchFamily="34" charset="0"/>
                        </a:rPr>
                        <a:t>, using a search coil and oscilloscope, the effect on magnetic flux linkage of varying the angle between a search coil and magnetic field direction.</a:t>
                      </a:r>
                      <a:endParaRPr lang="en-GB" sz="11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721225127"/>
                  </a:ext>
                </a:extLst>
              </a:tr>
              <a:tr h="333510">
                <a:tc>
                  <a:txBody>
                    <a:bodyPr/>
                    <a:lstStyle/>
                    <a:p>
                      <a:pPr algn="ctr"/>
                      <a:r>
                        <a:rPr lang="en-GB" sz="1600" b="1" dirty="0">
                          <a:latin typeface="Arial" panose="020B0604020202020204" pitchFamily="34" charset="0"/>
                          <a:cs typeface="Arial" panose="020B0604020202020204" pitchFamily="34" charset="0"/>
                        </a:rPr>
                        <a:t>12</a:t>
                      </a:r>
                    </a:p>
                  </a:txBody>
                  <a:tcPr anchor="ctr">
                    <a:solidFill>
                      <a:schemeClr val="bg1">
                        <a:lumMod val="85000"/>
                      </a:schemeClr>
                    </a:solidFill>
                  </a:tcPr>
                </a:tc>
                <a:tc>
                  <a:txBody>
                    <a:bodyPr/>
                    <a:lstStyle/>
                    <a:p>
                      <a:r>
                        <a:rPr lang="en-GB" sz="1100" dirty="0">
                          <a:latin typeface="Arial" panose="020B0604020202020204" pitchFamily="34" charset="0"/>
                          <a:cs typeface="Arial" panose="020B0604020202020204" pitchFamily="34" charset="0"/>
                        </a:rPr>
                        <a:t>Investigation of the inverse-square law for</a:t>
                      </a:r>
                      <a:r>
                        <a:rPr lang="en-GB" sz="1100" baseline="0" dirty="0">
                          <a:latin typeface="Arial" panose="020B0604020202020204" pitchFamily="34" charset="0"/>
                          <a:cs typeface="Arial" panose="020B0604020202020204" pitchFamily="34" charset="0"/>
                        </a:rPr>
                        <a:t> gamma radiation.</a:t>
                      </a:r>
                      <a:endParaRPr lang="en-GB" sz="11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489289987"/>
                  </a:ext>
                </a:extLst>
              </a:tr>
            </a:tbl>
          </a:graphicData>
        </a:graphic>
      </p:graphicFrame>
    </p:spTree>
    <p:extLst>
      <p:ext uri="{BB962C8B-B14F-4D97-AF65-F5344CB8AC3E}">
        <p14:creationId xmlns:p14="http://schemas.microsoft.com/office/powerpoint/2010/main" val="23896914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3144" y="102901"/>
            <a:ext cx="6172200" cy="1524000"/>
          </a:xfrm>
        </p:spPr>
        <p:txBody>
          <a:bodyPr/>
          <a:lstStyle/>
          <a:p>
            <a:r>
              <a:rPr lang="en-GB" b="1" u="sng" dirty="0">
                <a:latin typeface="Arial" panose="020B0604020202020204" pitchFamily="34" charset="0"/>
                <a:cs typeface="Arial" panose="020B0604020202020204" pitchFamily="34" charset="0"/>
              </a:rPr>
              <a:t>Textbooks</a:t>
            </a:r>
          </a:p>
        </p:txBody>
      </p:sp>
      <p:sp>
        <p:nvSpPr>
          <p:cNvPr id="3" name="Content Placeholder 2"/>
          <p:cNvSpPr>
            <a:spLocks noGrp="1"/>
          </p:cNvSpPr>
          <p:nvPr>
            <p:ph idx="1"/>
          </p:nvPr>
        </p:nvSpPr>
        <p:spPr>
          <a:xfrm>
            <a:off x="332656" y="1475656"/>
            <a:ext cx="6172200" cy="5256584"/>
          </a:xfrm>
        </p:spPr>
        <p:txBody>
          <a:bodyPr>
            <a:normAutofit/>
          </a:bodyPr>
          <a:lstStyle/>
          <a:p>
            <a:pPr marL="0" indent="0" algn="ctr">
              <a:buNone/>
            </a:pPr>
            <a:r>
              <a:rPr lang="en-GB" sz="1600" b="1" dirty="0">
                <a:latin typeface="Arial" panose="020B0604020202020204" pitchFamily="34" charset="0"/>
                <a:cs typeface="Arial" panose="020B0604020202020204" pitchFamily="34" charset="0"/>
              </a:rPr>
              <a:t>We recommend buying a textbook or revision guide to help you through the course. You can find different options here</a:t>
            </a:r>
          </a:p>
          <a:p>
            <a:pPr marL="0" indent="0" algn="ctr">
              <a:buNone/>
            </a:pPr>
            <a:r>
              <a:rPr lang="en-GB" sz="1600" b="1" dirty="0">
                <a:latin typeface="Arial" panose="020B0604020202020204" pitchFamily="34" charset="0"/>
                <a:cs typeface="Arial" panose="020B0604020202020204" pitchFamily="34" charset="0"/>
                <a:hlinkClick r:id="rId2"/>
              </a:rPr>
              <a:t>recommended books</a:t>
            </a:r>
            <a:endParaRPr lang="en-GB" sz="1600" b="1" dirty="0">
              <a:latin typeface="Arial" panose="020B0604020202020204" pitchFamily="34" charset="0"/>
              <a:cs typeface="Arial" panose="020B0604020202020204" pitchFamily="34" charset="0"/>
            </a:endParaRPr>
          </a:p>
          <a:p>
            <a:pPr marL="0" indent="0" algn="ctr">
              <a:buNone/>
            </a:pPr>
            <a:endParaRPr lang="en-GB" sz="1600" b="1" dirty="0">
              <a:latin typeface="Arial" panose="020B0604020202020204" pitchFamily="34" charset="0"/>
              <a:cs typeface="Arial" panose="020B0604020202020204" pitchFamily="34" charset="0"/>
            </a:endParaRPr>
          </a:p>
          <a:p>
            <a:pPr marL="0" indent="0" algn="ctr">
              <a:buNone/>
            </a:pPr>
            <a:r>
              <a:rPr lang="en-GB" sz="1600" b="1" dirty="0">
                <a:latin typeface="Arial" panose="020B0604020202020204" pitchFamily="34" charset="0"/>
                <a:cs typeface="Arial" panose="020B0604020202020204" pitchFamily="34" charset="0"/>
              </a:rPr>
              <a:t>If you have any questions when it comes to ordering these please email us.</a:t>
            </a:r>
          </a:p>
        </p:txBody>
      </p:sp>
      <p:sp>
        <p:nvSpPr>
          <p:cNvPr id="6" name="Rectangle 5"/>
          <p:cNvSpPr/>
          <p:nvPr/>
        </p:nvSpPr>
        <p:spPr>
          <a:xfrm>
            <a:off x="116632" y="107504"/>
            <a:ext cx="6552728" cy="8856984"/>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8" name="Rectangle 7"/>
          <p:cNvSpPr/>
          <p:nvPr/>
        </p:nvSpPr>
        <p:spPr>
          <a:xfrm>
            <a:off x="269032" y="259904"/>
            <a:ext cx="6256312" cy="8560568"/>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pic>
        <p:nvPicPr>
          <p:cNvPr id="1026" name="Picture 2" descr="https://images-na.ssl-images-amazon.com/images/I/4129I63Le6L._SX375_BO1,204,203,200_.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30305" y="6040942"/>
            <a:ext cx="2018987" cy="2672348"/>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403388" y="3081019"/>
            <a:ext cx="3806429" cy="5601533"/>
          </a:xfrm>
          <a:prstGeom prst="rect">
            <a:avLst/>
          </a:prstGeom>
          <a:noFill/>
        </p:spPr>
        <p:txBody>
          <a:bodyPr wrap="square" rtlCol="0">
            <a:spAutoFit/>
          </a:bodyPr>
          <a:lstStyle/>
          <a:p>
            <a:pPr algn="ctr"/>
            <a:endParaRPr lang="en-GB" sz="2000" b="1" dirty="0">
              <a:latin typeface="Arial" panose="020B0604020202020204" pitchFamily="34" charset="0"/>
              <a:cs typeface="Arial" panose="020B0604020202020204" pitchFamily="34" charset="0"/>
            </a:endParaRPr>
          </a:p>
          <a:p>
            <a:pPr algn="ctr"/>
            <a:r>
              <a:rPr lang="en-GB" sz="2000" b="1" dirty="0">
                <a:latin typeface="Arial" panose="020B0604020202020204" pitchFamily="34" charset="0"/>
                <a:cs typeface="Arial" panose="020B0604020202020204" pitchFamily="34" charset="0"/>
              </a:rPr>
              <a:t>The textbooks recommended are:</a:t>
            </a:r>
          </a:p>
          <a:p>
            <a:pPr algn="ctr"/>
            <a:endParaRPr lang="en-GB" sz="2000" b="1" dirty="0">
              <a:latin typeface="Arial" panose="020B0604020202020204" pitchFamily="34" charset="0"/>
              <a:cs typeface="Arial" panose="020B0604020202020204" pitchFamily="34" charset="0"/>
            </a:endParaRPr>
          </a:p>
          <a:p>
            <a:pPr algn="ctr"/>
            <a:r>
              <a:rPr lang="en-GB" sz="2000" b="1" dirty="0">
                <a:latin typeface="Arial" panose="020B0604020202020204" pitchFamily="34" charset="0"/>
                <a:cs typeface="Arial" panose="020B0604020202020204" pitchFamily="34" charset="0"/>
              </a:rPr>
              <a:t>CGP AS / Year 1 Physics – The Complete Course for AQA</a:t>
            </a:r>
          </a:p>
          <a:p>
            <a:pPr algn="ctr"/>
            <a:r>
              <a:rPr lang="en-GB" sz="2000" b="1" dirty="0">
                <a:latin typeface="Arial" panose="020B0604020202020204" pitchFamily="34" charset="0"/>
                <a:cs typeface="Arial" panose="020B0604020202020204" pitchFamily="34" charset="0"/>
              </a:rPr>
              <a:t>(for Year 12)</a:t>
            </a:r>
          </a:p>
          <a:p>
            <a:pPr algn="ctr"/>
            <a:endParaRPr lang="en-GB" sz="2000" b="1" dirty="0">
              <a:latin typeface="Arial" panose="020B0604020202020204" pitchFamily="34" charset="0"/>
              <a:cs typeface="Arial" panose="020B0604020202020204" pitchFamily="34" charset="0"/>
            </a:endParaRPr>
          </a:p>
          <a:p>
            <a:pPr algn="ctr"/>
            <a:endParaRPr lang="en-GB" sz="2000" b="1" dirty="0">
              <a:latin typeface="Arial" panose="020B0604020202020204" pitchFamily="34" charset="0"/>
              <a:cs typeface="Arial" panose="020B0604020202020204" pitchFamily="34" charset="0"/>
            </a:endParaRPr>
          </a:p>
          <a:p>
            <a:pPr algn="ctr"/>
            <a:r>
              <a:rPr lang="en-GB" sz="2000" b="1" dirty="0">
                <a:latin typeface="Arial" panose="020B0604020202020204" pitchFamily="34" charset="0"/>
                <a:cs typeface="Arial" panose="020B0604020202020204" pitchFamily="34" charset="0"/>
              </a:rPr>
              <a:t>AND</a:t>
            </a:r>
          </a:p>
          <a:p>
            <a:pPr algn="ctr"/>
            <a:endParaRPr lang="en-GB" sz="2000" b="1" dirty="0">
              <a:latin typeface="Arial" panose="020B0604020202020204" pitchFamily="34" charset="0"/>
              <a:cs typeface="Arial" panose="020B0604020202020204" pitchFamily="34" charset="0"/>
            </a:endParaRPr>
          </a:p>
          <a:p>
            <a:pPr algn="ctr"/>
            <a:endParaRPr lang="en-GB" sz="2000" b="1" dirty="0">
              <a:latin typeface="Arial" panose="020B0604020202020204" pitchFamily="34" charset="0"/>
              <a:cs typeface="Arial" panose="020B0604020202020204" pitchFamily="34" charset="0"/>
            </a:endParaRPr>
          </a:p>
          <a:p>
            <a:pPr algn="ctr"/>
            <a:r>
              <a:rPr lang="en-GB" sz="2000" b="1" dirty="0">
                <a:latin typeface="Arial" panose="020B0604020202020204" pitchFamily="34" charset="0"/>
                <a:cs typeface="Arial" panose="020B0604020202020204" pitchFamily="34" charset="0"/>
              </a:rPr>
              <a:t>CGP A-Level Year 2 Physics – The Complete Course for AQA</a:t>
            </a:r>
          </a:p>
          <a:p>
            <a:pPr algn="ctr"/>
            <a:r>
              <a:rPr lang="en-GB" sz="2000" b="1" dirty="0">
                <a:latin typeface="Arial" panose="020B0604020202020204" pitchFamily="34" charset="0"/>
                <a:cs typeface="Arial" panose="020B0604020202020204" pitchFamily="34" charset="0"/>
              </a:rPr>
              <a:t>(for Year 13)</a:t>
            </a:r>
          </a:p>
          <a:p>
            <a:pPr algn="ctr"/>
            <a:endParaRPr lang="en-GB" dirty="0">
              <a:latin typeface="Arial" panose="020B0604020202020204" pitchFamily="34" charset="0"/>
              <a:cs typeface="Arial" panose="020B0604020202020204" pitchFamily="34" charset="0"/>
            </a:endParaRPr>
          </a:p>
        </p:txBody>
      </p:sp>
      <p:pic>
        <p:nvPicPr>
          <p:cNvPr id="1028" name="Picture 4" descr="A-Level Physics for AQA: Year 1 &amp; AS Student Book with Online Edition By CGP Book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54153" y="3287688"/>
            <a:ext cx="1995139" cy="26460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95799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4664" y="1259632"/>
            <a:ext cx="6172200" cy="7713240"/>
          </a:xfrm>
        </p:spPr>
        <p:txBody>
          <a:bodyPr>
            <a:normAutofit/>
          </a:bodyPr>
          <a:lstStyle/>
          <a:p>
            <a:pPr marL="0" indent="0">
              <a:buNone/>
            </a:pPr>
            <a:r>
              <a:rPr lang="en-GB" sz="2000" dirty="0">
                <a:latin typeface="Arial" panose="020B0604020202020204" pitchFamily="34" charset="0"/>
                <a:cs typeface="Arial" panose="020B0604020202020204" pitchFamily="34" charset="0"/>
              </a:rPr>
              <a:t>Your folders will be checked every half term. </a:t>
            </a:r>
          </a:p>
          <a:p>
            <a:pPr marL="0" indent="0">
              <a:buNone/>
            </a:pPr>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The list below outlines the expectations for your file:</a:t>
            </a:r>
          </a:p>
          <a:p>
            <a:r>
              <a:rPr lang="en-GB" sz="2000" dirty="0">
                <a:latin typeface="Arial" panose="020B0604020202020204" pitchFamily="34" charset="0"/>
                <a:cs typeface="Arial" panose="020B0604020202020204" pitchFamily="34" charset="0"/>
              </a:rPr>
              <a:t>Folder divided into topics</a:t>
            </a:r>
          </a:p>
          <a:p>
            <a:r>
              <a:rPr lang="en-GB" sz="2000" dirty="0">
                <a:latin typeface="Arial" panose="020B0604020202020204" pitchFamily="34" charset="0"/>
                <a:cs typeface="Arial" panose="020B0604020202020204" pitchFamily="34" charset="0"/>
              </a:rPr>
              <a:t>Printed module notes booklets have tasks completed up to date. (provided)</a:t>
            </a:r>
          </a:p>
          <a:p>
            <a:r>
              <a:rPr lang="en-GB" sz="2000" dirty="0">
                <a:latin typeface="Arial" panose="020B0604020202020204" pitchFamily="34" charset="0"/>
                <a:cs typeface="Arial" panose="020B0604020202020204" pitchFamily="34" charset="0"/>
              </a:rPr>
              <a:t>Neatly written up notes which are filed in the correct place.</a:t>
            </a:r>
          </a:p>
          <a:p>
            <a:pPr lvl="0"/>
            <a:r>
              <a:rPr lang="en-GB" sz="2000" dirty="0">
                <a:latin typeface="Arial" panose="020B0604020202020204" pitchFamily="34" charset="0"/>
                <a:cs typeface="Arial" panose="020B0604020202020204" pitchFamily="34" charset="0"/>
              </a:rPr>
              <a:t>Checkpoints kept at the end of relevant topic. </a:t>
            </a:r>
          </a:p>
          <a:p>
            <a:pPr lvl="0"/>
            <a:r>
              <a:rPr lang="en-GB" sz="2000" dirty="0">
                <a:latin typeface="Arial" panose="020B0604020202020204" pitchFamily="34" charset="0"/>
                <a:cs typeface="Arial" panose="020B0604020202020204" pitchFamily="34" charset="0"/>
              </a:rPr>
              <a:t>Evidence of independent learning and completion of gap tasks/</a:t>
            </a:r>
            <a:r>
              <a:rPr lang="en-GB" sz="2000" dirty="0" err="1">
                <a:latin typeface="Arial" panose="020B0604020202020204" pitchFamily="34" charset="0"/>
                <a:cs typeface="Arial" panose="020B0604020202020204" pitchFamily="34" charset="0"/>
              </a:rPr>
              <a:t>homeworks</a:t>
            </a:r>
            <a:r>
              <a:rPr lang="en-GB" sz="2000" dirty="0">
                <a:latin typeface="Arial" panose="020B0604020202020204" pitchFamily="34" charset="0"/>
                <a:cs typeface="Arial" panose="020B0604020202020204" pitchFamily="34" charset="0"/>
              </a:rPr>
              <a:t>.</a:t>
            </a:r>
          </a:p>
          <a:p>
            <a:pPr lvl="0"/>
            <a:endParaRPr lang="en-GB" sz="2000" dirty="0">
              <a:latin typeface="Arial" panose="020B0604020202020204" pitchFamily="34" charset="0"/>
              <a:cs typeface="Arial" panose="020B0604020202020204" pitchFamily="34" charset="0"/>
            </a:endParaRPr>
          </a:p>
          <a:p>
            <a:pPr marL="0" lvl="0" indent="0">
              <a:buNone/>
            </a:pPr>
            <a:r>
              <a:rPr lang="en-GB" sz="2000" dirty="0">
                <a:latin typeface="Arial" panose="020B0604020202020204" pitchFamily="34" charset="0"/>
                <a:cs typeface="Arial" panose="020B0604020202020204" pitchFamily="34" charset="0"/>
              </a:rPr>
              <a:t>Practical books.</a:t>
            </a:r>
          </a:p>
          <a:p>
            <a:pPr marL="0" lvl="0" indent="0">
              <a:buNone/>
            </a:pPr>
            <a:r>
              <a:rPr lang="en-GB" sz="2000" dirty="0">
                <a:latin typeface="Arial" panose="020B0604020202020204" pitchFamily="34" charset="0"/>
                <a:cs typeface="Arial" panose="020B0604020202020204" pitchFamily="34" charset="0"/>
              </a:rPr>
              <a:t>All practical work that is required as part of the qualification will be completed in a PAG book. This book is only for required practical's and not for practical's done to enhance learning.</a:t>
            </a:r>
          </a:p>
          <a:p>
            <a:pPr marL="0" lvl="0" indent="0">
              <a:buNone/>
            </a:pPr>
            <a:endParaRPr lang="en-GB" sz="2000" dirty="0">
              <a:latin typeface="Arial" panose="020B0604020202020204" pitchFamily="34" charset="0"/>
              <a:cs typeface="Arial" panose="020B0604020202020204" pitchFamily="34" charset="0"/>
            </a:endParaRPr>
          </a:p>
          <a:p>
            <a:pPr marL="0" lvl="0" indent="0">
              <a:buNone/>
            </a:pPr>
            <a:r>
              <a:rPr lang="en-GB" sz="2000" dirty="0">
                <a:latin typeface="Arial" panose="020B0604020202020204" pitchFamily="34" charset="0"/>
                <a:cs typeface="Arial" panose="020B0604020202020204" pitchFamily="34" charset="0"/>
              </a:rPr>
              <a:t>These books stay in school. It is expected that you follow a high standard and each practical is completed in full.</a:t>
            </a:r>
          </a:p>
        </p:txBody>
      </p:sp>
      <p:sp>
        <p:nvSpPr>
          <p:cNvPr id="4" name="Title 1"/>
          <p:cNvSpPr txBox="1">
            <a:spLocks/>
          </p:cNvSpPr>
          <p:nvPr/>
        </p:nvSpPr>
        <p:spPr>
          <a:xfrm>
            <a:off x="404664" y="376678"/>
            <a:ext cx="6172200" cy="60541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3200" b="1" u="sng" dirty="0">
                <a:latin typeface="Arial" panose="020B0604020202020204" pitchFamily="34" charset="0"/>
                <a:cs typeface="Arial" panose="020B0604020202020204" pitchFamily="34" charset="0"/>
              </a:rPr>
              <a:t>A level File Expectations</a:t>
            </a:r>
          </a:p>
        </p:txBody>
      </p:sp>
      <p:sp>
        <p:nvSpPr>
          <p:cNvPr id="6" name="Rectangle 5"/>
          <p:cNvSpPr/>
          <p:nvPr/>
        </p:nvSpPr>
        <p:spPr>
          <a:xfrm>
            <a:off x="116632" y="107504"/>
            <a:ext cx="6552728" cy="8856984"/>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7" name="Rectangle 6"/>
          <p:cNvSpPr/>
          <p:nvPr/>
        </p:nvSpPr>
        <p:spPr>
          <a:xfrm>
            <a:off x="269032" y="259904"/>
            <a:ext cx="6256312" cy="8560568"/>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982566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16632" y="107504"/>
            <a:ext cx="6552728" cy="8856984"/>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269032" y="259904"/>
            <a:ext cx="6256312" cy="8560568"/>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1"/>
          <p:cNvSpPr>
            <a:spLocks noChangeArrowheads="1"/>
          </p:cNvSpPr>
          <p:nvPr/>
        </p:nvSpPr>
        <p:spPr bwMode="auto">
          <a:xfrm>
            <a:off x="1806536" y="211197"/>
            <a:ext cx="3172920" cy="6617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tabLst>
                <a:tab pos="2362200" algn="l"/>
              </a:tabLst>
              <a:defRPr>
                <a:solidFill>
                  <a:schemeClr val="tx1"/>
                </a:solidFill>
                <a:latin typeface="Arial" pitchFamily="34" charset="0"/>
                <a:cs typeface="Arial" pitchFamily="34" charset="0"/>
              </a:defRPr>
            </a:lvl1pPr>
            <a:lvl2pPr fontAlgn="base">
              <a:spcBef>
                <a:spcPct val="0"/>
              </a:spcBef>
              <a:spcAft>
                <a:spcPct val="0"/>
              </a:spcAft>
              <a:tabLst>
                <a:tab pos="2362200" algn="l"/>
              </a:tabLst>
              <a:defRPr>
                <a:solidFill>
                  <a:schemeClr val="tx1"/>
                </a:solidFill>
                <a:latin typeface="Arial" pitchFamily="34" charset="0"/>
                <a:cs typeface="Arial" pitchFamily="34" charset="0"/>
              </a:defRPr>
            </a:lvl2pPr>
            <a:lvl3pPr fontAlgn="base">
              <a:spcBef>
                <a:spcPct val="0"/>
              </a:spcBef>
              <a:spcAft>
                <a:spcPct val="0"/>
              </a:spcAft>
              <a:tabLst>
                <a:tab pos="2362200" algn="l"/>
              </a:tabLst>
              <a:defRPr>
                <a:solidFill>
                  <a:schemeClr val="tx1"/>
                </a:solidFill>
                <a:latin typeface="Arial" pitchFamily="34" charset="0"/>
                <a:cs typeface="Arial" pitchFamily="34" charset="0"/>
              </a:defRPr>
            </a:lvl3pPr>
            <a:lvl4pPr fontAlgn="base">
              <a:spcBef>
                <a:spcPct val="0"/>
              </a:spcBef>
              <a:spcAft>
                <a:spcPct val="0"/>
              </a:spcAft>
              <a:tabLst>
                <a:tab pos="2362200" algn="l"/>
              </a:tabLst>
              <a:defRPr>
                <a:solidFill>
                  <a:schemeClr val="tx1"/>
                </a:solidFill>
                <a:latin typeface="Arial" pitchFamily="34" charset="0"/>
                <a:cs typeface="Arial" pitchFamily="34" charset="0"/>
              </a:defRPr>
            </a:lvl4pPr>
            <a:lvl5pPr fontAlgn="base">
              <a:spcBef>
                <a:spcPct val="0"/>
              </a:spcBef>
              <a:spcAft>
                <a:spcPct val="0"/>
              </a:spcAft>
              <a:tabLst>
                <a:tab pos="2362200" algn="l"/>
              </a:tabLst>
              <a:defRPr>
                <a:solidFill>
                  <a:schemeClr val="tx1"/>
                </a:solidFill>
                <a:latin typeface="Arial" pitchFamily="34" charset="0"/>
                <a:cs typeface="Arial" pitchFamily="34" charset="0"/>
              </a:defRPr>
            </a:lvl5pPr>
            <a:lvl6pPr fontAlgn="base">
              <a:spcBef>
                <a:spcPct val="0"/>
              </a:spcBef>
              <a:spcAft>
                <a:spcPct val="0"/>
              </a:spcAft>
              <a:tabLst>
                <a:tab pos="2362200" algn="l"/>
              </a:tabLst>
              <a:defRPr>
                <a:solidFill>
                  <a:schemeClr val="tx1"/>
                </a:solidFill>
                <a:latin typeface="Arial" pitchFamily="34" charset="0"/>
                <a:cs typeface="Arial" pitchFamily="34" charset="0"/>
              </a:defRPr>
            </a:lvl6pPr>
            <a:lvl7pPr fontAlgn="base">
              <a:spcBef>
                <a:spcPct val="0"/>
              </a:spcBef>
              <a:spcAft>
                <a:spcPct val="0"/>
              </a:spcAft>
              <a:tabLst>
                <a:tab pos="2362200" algn="l"/>
              </a:tabLst>
              <a:defRPr>
                <a:solidFill>
                  <a:schemeClr val="tx1"/>
                </a:solidFill>
                <a:latin typeface="Arial" pitchFamily="34" charset="0"/>
                <a:cs typeface="Arial" pitchFamily="34" charset="0"/>
              </a:defRPr>
            </a:lvl7pPr>
            <a:lvl8pPr fontAlgn="base">
              <a:spcBef>
                <a:spcPct val="0"/>
              </a:spcBef>
              <a:spcAft>
                <a:spcPct val="0"/>
              </a:spcAft>
              <a:tabLst>
                <a:tab pos="2362200" algn="l"/>
              </a:tabLst>
              <a:defRPr>
                <a:solidFill>
                  <a:schemeClr val="tx1"/>
                </a:solidFill>
                <a:latin typeface="Arial" pitchFamily="34" charset="0"/>
                <a:cs typeface="Arial" pitchFamily="34" charset="0"/>
              </a:defRPr>
            </a:lvl8pPr>
            <a:lvl9pPr fontAlgn="base">
              <a:spcBef>
                <a:spcPct val="0"/>
              </a:spcBef>
              <a:spcAft>
                <a:spcPct val="0"/>
              </a:spcAft>
              <a:tabLst>
                <a:tab pos="2362200" algn="l"/>
              </a:tabLs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2362200" algn="l"/>
              </a:tabLst>
            </a:pPr>
            <a:r>
              <a:rPr kumimoji="0" lang="en-GB" altLang="en-US" sz="2600" b="0" i="0" u="sng" strike="noStrike" cap="none" normalizeH="0" baseline="0" dirty="0">
                <a:ln>
                  <a:noFill/>
                </a:ln>
                <a:solidFill>
                  <a:schemeClr val="tx1"/>
                </a:solidFill>
                <a:effectLst/>
                <a:ea typeface="Calibri" pitchFamily="34" charset="0"/>
              </a:rPr>
              <a:t>Overview of Year 12</a:t>
            </a:r>
            <a:endParaRPr kumimoji="0" lang="en-GB" altLang="en-US" sz="2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362200" algn="l"/>
              </a:tabLst>
            </a:pPr>
            <a:r>
              <a:rPr kumimoji="0" lang="en-GB" altLang="en-US" sz="1100" b="0" i="0" u="none" strike="noStrike" cap="none" normalizeH="0" baseline="0" dirty="0">
                <a:ln>
                  <a:noFill/>
                </a:ln>
                <a:solidFill>
                  <a:schemeClr val="tx1"/>
                </a:solidFill>
                <a:effectLst/>
                <a:ea typeface="Calibri" pitchFamily="34" charset="0"/>
              </a:rPr>
              <a:t>	</a:t>
            </a:r>
            <a:endParaRPr kumimoji="0" lang="en-GB" altLang="en-US" sz="600" b="0" i="0" u="none" strike="noStrike" cap="none" normalizeH="0" baseline="0" dirty="0">
              <a:ln>
                <a:noFill/>
              </a:ln>
              <a:solidFill>
                <a:schemeClr val="tx1"/>
              </a:solidFill>
              <a:effectLst/>
            </a:endParaRPr>
          </a:p>
        </p:txBody>
      </p:sp>
      <p:pic>
        <p:nvPicPr>
          <p:cNvPr id="2" name="Picture 1">
            <a:extLst>
              <a:ext uri="{FF2B5EF4-FFF2-40B4-BE49-F238E27FC236}">
                <a16:creationId xmlns:a16="http://schemas.microsoft.com/office/drawing/2014/main" id="{0FD50F4A-1D6C-8865-F3E8-013A382017A8}"/>
              </a:ext>
            </a:extLst>
          </p:cNvPr>
          <p:cNvPicPr>
            <a:picLocks noChangeAspect="1"/>
          </p:cNvPicPr>
          <p:nvPr/>
        </p:nvPicPr>
        <p:blipFill rotWithShape="1">
          <a:blip r:embed="rId2"/>
          <a:srcRect r="43373"/>
          <a:stretch/>
        </p:blipFill>
        <p:spPr>
          <a:xfrm>
            <a:off x="777685" y="1031402"/>
            <a:ext cx="5243603" cy="17084431"/>
          </a:xfrm>
          <a:prstGeom prst="rect">
            <a:avLst/>
          </a:prstGeom>
        </p:spPr>
      </p:pic>
    </p:spTree>
    <p:extLst>
      <p:ext uri="{BB962C8B-B14F-4D97-AF65-F5344CB8AC3E}">
        <p14:creationId xmlns:p14="http://schemas.microsoft.com/office/powerpoint/2010/main" val="21676936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16632" y="107504"/>
            <a:ext cx="6552728" cy="8856984"/>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269032" y="259904"/>
            <a:ext cx="6256312" cy="8560568"/>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1"/>
          <p:cNvSpPr>
            <a:spLocks noChangeArrowheads="1"/>
          </p:cNvSpPr>
          <p:nvPr/>
        </p:nvSpPr>
        <p:spPr bwMode="auto">
          <a:xfrm>
            <a:off x="1806536" y="211197"/>
            <a:ext cx="3172920" cy="6617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tabLst>
                <a:tab pos="2362200" algn="l"/>
              </a:tabLst>
              <a:defRPr>
                <a:solidFill>
                  <a:schemeClr val="tx1"/>
                </a:solidFill>
                <a:latin typeface="Arial" pitchFamily="34" charset="0"/>
                <a:cs typeface="Arial" pitchFamily="34" charset="0"/>
              </a:defRPr>
            </a:lvl1pPr>
            <a:lvl2pPr fontAlgn="base">
              <a:spcBef>
                <a:spcPct val="0"/>
              </a:spcBef>
              <a:spcAft>
                <a:spcPct val="0"/>
              </a:spcAft>
              <a:tabLst>
                <a:tab pos="2362200" algn="l"/>
              </a:tabLst>
              <a:defRPr>
                <a:solidFill>
                  <a:schemeClr val="tx1"/>
                </a:solidFill>
                <a:latin typeface="Arial" pitchFamily="34" charset="0"/>
                <a:cs typeface="Arial" pitchFamily="34" charset="0"/>
              </a:defRPr>
            </a:lvl2pPr>
            <a:lvl3pPr fontAlgn="base">
              <a:spcBef>
                <a:spcPct val="0"/>
              </a:spcBef>
              <a:spcAft>
                <a:spcPct val="0"/>
              </a:spcAft>
              <a:tabLst>
                <a:tab pos="2362200" algn="l"/>
              </a:tabLst>
              <a:defRPr>
                <a:solidFill>
                  <a:schemeClr val="tx1"/>
                </a:solidFill>
                <a:latin typeface="Arial" pitchFamily="34" charset="0"/>
                <a:cs typeface="Arial" pitchFamily="34" charset="0"/>
              </a:defRPr>
            </a:lvl3pPr>
            <a:lvl4pPr fontAlgn="base">
              <a:spcBef>
                <a:spcPct val="0"/>
              </a:spcBef>
              <a:spcAft>
                <a:spcPct val="0"/>
              </a:spcAft>
              <a:tabLst>
                <a:tab pos="2362200" algn="l"/>
              </a:tabLst>
              <a:defRPr>
                <a:solidFill>
                  <a:schemeClr val="tx1"/>
                </a:solidFill>
                <a:latin typeface="Arial" pitchFamily="34" charset="0"/>
                <a:cs typeface="Arial" pitchFamily="34" charset="0"/>
              </a:defRPr>
            </a:lvl4pPr>
            <a:lvl5pPr fontAlgn="base">
              <a:spcBef>
                <a:spcPct val="0"/>
              </a:spcBef>
              <a:spcAft>
                <a:spcPct val="0"/>
              </a:spcAft>
              <a:tabLst>
                <a:tab pos="2362200" algn="l"/>
              </a:tabLst>
              <a:defRPr>
                <a:solidFill>
                  <a:schemeClr val="tx1"/>
                </a:solidFill>
                <a:latin typeface="Arial" pitchFamily="34" charset="0"/>
                <a:cs typeface="Arial" pitchFamily="34" charset="0"/>
              </a:defRPr>
            </a:lvl5pPr>
            <a:lvl6pPr fontAlgn="base">
              <a:spcBef>
                <a:spcPct val="0"/>
              </a:spcBef>
              <a:spcAft>
                <a:spcPct val="0"/>
              </a:spcAft>
              <a:tabLst>
                <a:tab pos="2362200" algn="l"/>
              </a:tabLst>
              <a:defRPr>
                <a:solidFill>
                  <a:schemeClr val="tx1"/>
                </a:solidFill>
                <a:latin typeface="Arial" pitchFamily="34" charset="0"/>
                <a:cs typeface="Arial" pitchFamily="34" charset="0"/>
              </a:defRPr>
            </a:lvl6pPr>
            <a:lvl7pPr fontAlgn="base">
              <a:spcBef>
                <a:spcPct val="0"/>
              </a:spcBef>
              <a:spcAft>
                <a:spcPct val="0"/>
              </a:spcAft>
              <a:tabLst>
                <a:tab pos="2362200" algn="l"/>
              </a:tabLst>
              <a:defRPr>
                <a:solidFill>
                  <a:schemeClr val="tx1"/>
                </a:solidFill>
                <a:latin typeface="Arial" pitchFamily="34" charset="0"/>
                <a:cs typeface="Arial" pitchFamily="34" charset="0"/>
              </a:defRPr>
            </a:lvl7pPr>
            <a:lvl8pPr fontAlgn="base">
              <a:spcBef>
                <a:spcPct val="0"/>
              </a:spcBef>
              <a:spcAft>
                <a:spcPct val="0"/>
              </a:spcAft>
              <a:tabLst>
                <a:tab pos="2362200" algn="l"/>
              </a:tabLst>
              <a:defRPr>
                <a:solidFill>
                  <a:schemeClr val="tx1"/>
                </a:solidFill>
                <a:latin typeface="Arial" pitchFamily="34" charset="0"/>
                <a:cs typeface="Arial" pitchFamily="34" charset="0"/>
              </a:defRPr>
            </a:lvl8pPr>
            <a:lvl9pPr fontAlgn="base">
              <a:spcBef>
                <a:spcPct val="0"/>
              </a:spcBef>
              <a:spcAft>
                <a:spcPct val="0"/>
              </a:spcAft>
              <a:tabLst>
                <a:tab pos="2362200" algn="l"/>
              </a:tabLs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2362200" algn="l"/>
              </a:tabLst>
            </a:pPr>
            <a:r>
              <a:rPr kumimoji="0" lang="en-GB" altLang="en-US" sz="2600" b="0" i="0" u="sng" strike="noStrike" cap="none" normalizeH="0" baseline="0" dirty="0">
                <a:ln>
                  <a:noFill/>
                </a:ln>
                <a:solidFill>
                  <a:schemeClr val="tx1"/>
                </a:solidFill>
                <a:effectLst/>
                <a:ea typeface="Calibri" pitchFamily="34" charset="0"/>
              </a:rPr>
              <a:t>Overview of Year 12</a:t>
            </a:r>
            <a:endParaRPr kumimoji="0" lang="en-GB" altLang="en-US" sz="2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362200" algn="l"/>
              </a:tabLst>
            </a:pPr>
            <a:r>
              <a:rPr kumimoji="0" lang="en-GB" altLang="en-US" sz="1100" b="0" i="0" u="none" strike="noStrike" cap="none" normalizeH="0" baseline="0" dirty="0">
                <a:ln>
                  <a:noFill/>
                </a:ln>
                <a:solidFill>
                  <a:schemeClr val="tx1"/>
                </a:solidFill>
                <a:effectLst/>
                <a:ea typeface="Calibri" pitchFamily="34" charset="0"/>
              </a:rPr>
              <a:t>	</a:t>
            </a:r>
            <a:endParaRPr kumimoji="0" lang="en-GB" altLang="en-US" sz="600" b="0" i="0" u="none" strike="noStrike" cap="none" normalizeH="0" baseline="0" dirty="0">
              <a:ln>
                <a:noFill/>
              </a:ln>
              <a:solidFill>
                <a:schemeClr val="tx1"/>
              </a:solidFill>
              <a:effectLst/>
            </a:endParaRPr>
          </a:p>
        </p:txBody>
      </p:sp>
      <p:pic>
        <p:nvPicPr>
          <p:cNvPr id="2" name="Picture 1">
            <a:extLst>
              <a:ext uri="{FF2B5EF4-FFF2-40B4-BE49-F238E27FC236}">
                <a16:creationId xmlns:a16="http://schemas.microsoft.com/office/drawing/2014/main" id="{0FD50F4A-1D6C-8865-F3E8-013A382017A8}"/>
              </a:ext>
            </a:extLst>
          </p:cNvPr>
          <p:cNvPicPr>
            <a:picLocks noChangeAspect="1"/>
          </p:cNvPicPr>
          <p:nvPr/>
        </p:nvPicPr>
        <p:blipFill rotWithShape="1">
          <a:blip r:embed="rId2"/>
          <a:srcRect l="54359"/>
          <a:stretch/>
        </p:blipFill>
        <p:spPr>
          <a:xfrm>
            <a:off x="675520" y="755576"/>
            <a:ext cx="5561791" cy="22482910"/>
          </a:xfrm>
          <a:prstGeom prst="rect">
            <a:avLst/>
          </a:prstGeom>
        </p:spPr>
      </p:pic>
    </p:spTree>
    <p:extLst>
      <p:ext uri="{BB962C8B-B14F-4D97-AF65-F5344CB8AC3E}">
        <p14:creationId xmlns:p14="http://schemas.microsoft.com/office/powerpoint/2010/main" val="40872750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0ADD2D94C3FFE41A3F03A13ABB9A1B2" ma:contentTypeVersion="23" ma:contentTypeDescription="Create a new document." ma:contentTypeScope="" ma:versionID="b9d286788a20efe6f0d26d714ba34032">
  <xsd:schema xmlns:xsd="http://www.w3.org/2001/XMLSchema" xmlns:xs="http://www.w3.org/2001/XMLSchema" xmlns:p="http://schemas.microsoft.com/office/2006/metadata/properties" xmlns:ns2="e35e47f2-9d33-4761-bf52-98501c6e801b" xmlns:ns3="bb465be6-c9d2-4c7a-923d-441c835b559f" targetNamespace="http://schemas.microsoft.com/office/2006/metadata/properties" ma:root="true" ma:fieldsID="77c0a5101481ce0b3f1dab88e4045f81" ns2:_="" ns3:_="">
    <xsd:import namespace="e35e47f2-9d33-4761-bf52-98501c6e801b"/>
    <xsd:import namespace="bb465be6-c9d2-4c7a-923d-441c835b559f"/>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LengthInSeconds" minOccurs="0"/>
                <xsd:element ref="ns3:TaxCatchAll" minOccurs="0"/>
                <xsd:element ref="ns2:MediaServiceOCR" minOccurs="0"/>
                <xsd:element ref="ns2:lcf76f155ced4ddcb4097134ff3c332f" minOccurs="0"/>
                <xsd:element ref="ns2:MediaServiceSearchProperties" minOccurs="0"/>
                <xsd:element ref="ns2:MediaServiceLocation" minOccurs="0"/>
                <xsd:element ref="ns2:MediaServiceObjectDetectorVersion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5e47f2-9d33-4761-bf52-98501c6e801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MediaServiceOCR" ma:index="20" nillable="true" ma:displayName="Extracted Text" ma:internalName="MediaServiceOCR" ma:readOnly="true">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f00f207-be6b-470e-b693-e09bcb7723af" ma:termSetId="09814cd3-568e-fe90-9814-8d621ff8fb84" ma:anchorId="fba54fb3-c3e1-fe81-a776-ca4b69148c4d" ma:open="true" ma:isKeyword="false">
      <xsd:complexType>
        <xsd:sequence>
          <xsd:element ref="pc:Terms" minOccurs="0" maxOccurs="1"/>
        </xsd:sequence>
      </xsd:complex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Location" ma:index="24" nillable="true" ma:displayName="Location" ma:indexed="true" ma:internalName="MediaServiceLocation" ma:readOnly="true">
      <xsd:simpleType>
        <xsd:restriction base="dms:Text"/>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b465be6-c9d2-4c7a-923d-441c835b559f"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1d71d769-45a9-4778-8f43-ee8a21f149d3}" ma:internalName="TaxCatchAll" ma:showField="CatchAllData" ma:web="bb465be6-c9d2-4c7a-923d-441c835b559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35e47f2-9d33-4761-bf52-98501c6e801b">
      <Terms xmlns="http://schemas.microsoft.com/office/infopath/2007/PartnerControls"/>
    </lcf76f155ced4ddcb4097134ff3c332f>
    <TaxCatchAll xmlns="bb465be6-c9d2-4c7a-923d-441c835b559f" xsi:nil="true"/>
  </documentManagement>
</p:properties>
</file>

<file path=customXml/itemProps1.xml><?xml version="1.0" encoding="utf-8"?>
<ds:datastoreItem xmlns:ds="http://schemas.openxmlformats.org/officeDocument/2006/customXml" ds:itemID="{C0E083D4-7E6E-47A7-B81E-394D36F3C010}">
  <ds:schemaRefs>
    <ds:schemaRef ds:uri="http://schemas.microsoft.com/sharepoint/v3/contenttype/forms"/>
  </ds:schemaRefs>
</ds:datastoreItem>
</file>

<file path=customXml/itemProps2.xml><?xml version="1.0" encoding="utf-8"?>
<ds:datastoreItem xmlns:ds="http://schemas.openxmlformats.org/officeDocument/2006/customXml" ds:itemID="{5D2A67AB-8AF2-4840-917B-750211F4D181}"/>
</file>

<file path=customXml/itemProps3.xml><?xml version="1.0" encoding="utf-8"?>
<ds:datastoreItem xmlns:ds="http://schemas.openxmlformats.org/officeDocument/2006/customXml" ds:itemID="{3A524081-62BB-4714-B95D-FFBFFEB59AD0}">
  <ds:schemaRefs>
    <ds:schemaRef ds:uri="http://www.w3.org/XML/1998/namespace"/>
    <ds:schemaRef ds:uri="http://schemas.openxmlformats.org/package/2006/metadata/core-properties"/>
    <ds:schemaRef ds:uri="http://purl.org/dc/elements/1.1/"/>
    <ds:schemaRef ds:uri="4f00cce7-45ce-4fff-b955-d4df3408cee8"/>
    <ds:schemaRef ds:uri="http://purl.org/dc/dcmitype/"/>
    <ds:schemaRef ds:uri="http://schemas.microsoft.com/office/2006/documentManagement/types"/>
    <ds:schemaRef ds:uri="http://purl.org/dc/terms/"/>
    <ds:schemaRef ds:uri="http://schemas.microsoft.com/office/infopath/2007/PartnerControls"/>
    <ds:schemaRef ds:uri="560ae2ea-724b-498d-83c0-74208fa69cc1"/>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374</TotalTime>
  <Words>1008</Words>
  <Application>Microsoft Office PowerPoint</Application>
  <PresentationFormat>On-screen Show (4:3)</PresentationFormat>
  <Paragraphs>108</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A Level Physics   Course Guide (Year 12)</vt:lpstr>
      <vt:lpstr>Student/Teacher agreement.</vt:lpstr>
      <vt:lpstr>Course Information</vt:lpstr>
      <vt:lpstr>Course Information</vt:lpstr>
      <vt:lpstr>Practical Competency Award</vt:lpstr>
      <vt:lpstr>Textbooks</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Level Biology   Course Guide</dc:title>
  <dc:creator>Hayley Pearson</dc:creator>
  <cp:lastModifiedBy>Catherine Sales</cp:lastModifiedBy>
  <cp:revision>46</cp:revision>
  <dcterms:created xsi:type="dcterms:W3CDTF">2019-05-13T08:05:49Z</dcterms:created>
  <dcterms:modified xsi:type="dcterms:W3CDTF">2025-06-24T13:07:37Z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0x01010010ADD2D94C3FFE41A3F03A13ABB9A1B2</vt:lpwstr>
  </property>
  <property fmtid="{D5CDD505-2E9C-101B-9397-08002B2CF9AE}" pid="3" name="MediaServiceImageTags">
    <vt:lpwstr/>
  </property>
</Properties>
</file>