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16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0FE3-4363-7914-0DFB-B2159BA54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D995B7-A318-6DAD-E7C7-F92852BE0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44E05-BD13-AD06-4DB3-01C2D6920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39873-63E7-5712-2E1C-C740F9700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B7EEE-5016-E46F-D6D7-D52C7DC8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96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41064-4819-2AED-1431-92EABC88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1A0A8-0BBE-7892-A3A2-E7E4D353E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6DF4A-7665-2B73-EA67-84AC64611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6F538-97D9-E90F-C01D-C9F480E98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4E991-2482-890F-1A56-583A8C918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19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6B9FF-85E5-4F58-BC8D-A0F9C7CBC5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F7CD5-FC0D-E801-080A-D3B95351C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EF78-AA3E-B404-4F1A-67473C18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034BC-C527-22AF-F833-D90560C5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3E616-48EB-F109-9CB4-8E6C00BBB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09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ABDF-235F-F9BC-F0D4-9126FA62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3D496-5398-7975-9A85-DB53E7BDA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E7926-8C5C-6E3E-2D91-EB285626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492BC-6DE8-ACDA-071E-77C886BB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3D7AB-4BAA-BF1C-217D-B3C3684CC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2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0F98E-2D2A-2693-5BEA-46F8F4DEE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3BABC-23D7-C1EE-13CC-C47A6B753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6E49C-F392-B6A1-88BF-B7DC90C22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47309-3197-CBAD-AEF0-8B01B7D5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BB097-455F-D9A8-F558-40B30E097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95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DC92F-64F7-B8E8-5CE5-15FA67771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A2588-371C-AAB7-7449-C3FEEC0EF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ECA52-09F5-41B0-3DDE-D64CC8A9B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AE45DE-E92B-6A0D-5521-93BE94F38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E6AAD-1FDF-4D18-D5B1-E37C413B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B8DA3-AB43-AC72-DB00-CBCC9C7D2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6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10030-3DCE-8642-4E69-9B549C029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1B9B9-34F7-6B56-FCC6-8C4BC3119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F4E50-966F-8D76-FF2E-61A1899C8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922ADF-BFC1-08DD-344B-326094425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78E415-1596-08BB-2584-691601AA2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0F02AF-D4E4-8CC3-CAA1-9969539A4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0FB8BD-7193-7350-9852-125E674D3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7E1EBB-8E95-379C-9D98-B75C9B63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8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F493F-E14D-8C13-A2D4-B48BEE0A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569B74-8DED-510D-AE84-CCEDDC30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17E226-2A53-F125-A3F1-5F285645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79DE7D-8318-0531-85D0-DCF238C8D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11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D6F16C-41C6-7CF1-A7C5-10E873FD7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7EF72-D19D-BF28-38B5-7BC68BB3E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C8931-0CFC-B351-38BA-5AE5355D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704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D1AC-5715-92FD-398D-F2B48239A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9FF4D-3AEF-1BC3-7DD9-D175E0AA8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EBCC3-993F-626B-6DB4-FDE35B326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EDA1A-AFA1-5987-2312-66193426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1DE5C-5472-E7AE-8604-133BB4EE8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2B499-B4F7-6DF1-408A-5DE3EA36C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141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42B5F-B10A-B053-8ACF-EFE9E47E4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BDEA31-CBBA-564B-80EA-915D7837C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15FED-983D-401A-65AA-B9DEAF6C5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C265A-9E38-3165-AFF2-9BBEAC490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1B272-55A2-7C64-723B-4B9753015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463B4F-9EE5-12DC-E74F-24AC5E23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11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1D8C3A-05F2-CB92-4455-0170F67F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10CC9-6D6D-E601-F6A7-570236B3A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08385-558E-9BE9-1C69-65390E16A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654E4-5BE7-40BA-8598-DF1D67F7C418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E0171-E2E8-36DF-C4DD-B230322EE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12B9-2808-0178-7A0B-DC31BD917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F89D18-3B8A-4BF2-8DC6-367618CFC0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2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aqa.org.uk/subjects/design-and-technology/as-and-a-level/design-and-technology-productdesign-7552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984618C-B253-BC35-FE86-9503004AE4EB}"/>
              </a:ext>
            </a:extLst>
          </p:cNvPr>
          <p:cNvSpPr txBox="1"/>
          <p:nvPr/>
        </p:nvSpPr>
        <p:spPr>
          <a:xfrm>
            <a:off x="396510" y="250428"/>
            <a:ext cx="4708881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D&amp;T A Level AQA Product Design</a:t>
            </a:r>
          </a:p>
          <a:p>
            <a:pPr algn="ctr"/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Year 11 to A Level Bridging Work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Set yourself up well for success. Before you arrive to A level D&amp;T in September, you need to complete the following tasks...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Print off the specification (7552) and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familiarise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yourself with the topics and content you will need to know by the end of this course. (Pages 9-46) You will find the spec on the link below.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https://www.aqa.org.uk/subjects/design-and-technology/as-and-a-level/design-and-technology-productdesign-7552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AutoNum type="arabicParenR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Buy a full pencil case of equipment and a scientific calculator.</a:t>
            </a:r>
          </a:p>
          <a:p>
            <a:pPr marL="342900" indent="-342900">
              <a:buAutoNum type="arabicParenR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arenR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Buy the A Level AQA Design and Technology course book that you will need to study from for this A Level. In addition to the course book the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in Design and Technology book is also useful, especially if you are not confident with your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Book details and ISBN numbers found below: Publisher: Hodder ISBN-13: 9781510414082. Essential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: Authors: Peter Warne and Chris Walker Publisher: Philip Allan ISBN-13: 978-1510417069 Computer Aided Design: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AQA AS/A-Level Design and Technology: Product Design - Hodder - Free Trial">
            <a:extLst>
              <a:ext uri="{FF2B5EF4-FFF2-40B4-BE49-F238E27FC236}">
                <a16:creationId xmlns:a16="http://schemas.microsoft.com/office/drawing/2014/main" id="{90A177C4-0EED-8759-1894-F8F09F181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618" y="1760141"/>
            <a:ext cx="2294680" cy="333771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QA AS/A-Level Design and Technology: Product Design - Hodder - Free Trial">
            <a:extLst>
              <a:ext uri="{FF2B5EF4-FFF2-40B4-BE49-F238E27FC236}">
                <a16:creationId xmlns:a16="http://schemas.microsoft.com/office/drawing/2014/main" id="{4B3018E5-3306-5F33-FF6D-62CB1B571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9360" y="1760141"/>
            <a:ext cx="2294680" cy="33341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613A96C-256E-16A5-F155-D5A08FCF4891}"/>
              </a:ext>
            </a:extLst>
          </p:cNvPr>
          <p:cNvCxnSpPr/>
          <p:nvPr/>
        </p:nvCxnSpPr>
        <p:spPr>
          <a:xfrm>
            <a:off x="5953125" y="266700"/>
            <a:ext cx="0" cy="63089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35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62DC9-F4F3-6CB6-16CE-0B175AEC2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Anna G, Alessandro Mendini's woman-shaped corkscrew, a symbol of ...">
            <a:extLst>
              <a:ext uri="{FF2B5EF4-FFF2-40B4-BE49-F238E27FC236}">
                <a16:creationId xmlns:a16="http://schemas.microsoft.com/office/drawing/2014/main" id="{4D23A6FC-96B7-CDC2-626E-6728D8993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909" y="2412604"/>
            <a:ext cx="3467092" cy="430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785F05-1600-0DE3-780B-6CDCB51AB475}"/>
              </a:ext>
            </a:extLst>
          </p:cNvPr>
          <p:cNvCxnSpPr/>
          <p:nvPr/>
        </p:nvCxnSpPr>
        <p:spPr>
          <a:xfrm>
            <a:off x="5953125" y="266700"/>
            <a:ext cx="0" cy="63089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4640913-530E-7464-9947-B67B553AFC2D}"/>
              </a:ext>
            </a:extLst>
          </p:cNvPr>
          <p:cNvSpPr txBox="1"/>
          <p:nvPr/>
        </p:nvSpPr>
        <p:spPr>
          <a:xfrm>
            <a:off x="6359162" y="469503"/>
            <a:ext cx="45800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Anthropometrics and Anthropomorphism 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Anthropometrics</a:t>
            </a: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Research what anthropometrics is and how it’s used in product design.</a:t>
            </a: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Answer these questions: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is anthropometrics?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Why is it important in designing everyday products (e.g., chairs, phones, kitchen tools)?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Choose 2 everyday products and explain how anthropometric data might influence their design.</a:t>
            </a:r>
          </a:p>
          <a:p>
            <a:pPr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Anthropomorphism</a:t>
            </a: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Find out what anthropomorphism means in design.</a:t>
            </a: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Answer: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is anthropomorphism?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Give an example of a product that shows human characteristics and explain how this can improve user experience.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6A00E8-6AFE-2B15-3AC7-B663F1103C10}"/>
              </a:ext>
            </a:extLst>
          </p:cNvPr>
          <p:cNvSpPr txBox="1"/>
          <p:nvPr/>
        </p:nvSpPr>
        <p:spPr>
          <a:xfrm>
            <a:off x="409575" y="469503"/>
            <a:ext cx="528637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Trademarks, Logos and Branding in Product Design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z="1200" dirty="0"/>
              <a:t>Logos and trademarks are key to product identity, recognition and protecting intellectual property.</a:t>
            </a:r>
          </a:p>
          <a:p>
            <a:pPr>
              <a:buNone/>
            </a:pPr>
            <a:r>
              <a:rPr lang="en-US" sz="1200" dirty="0"/>
              <a:t>Complete the following:</a:t>
            </a:r>
          </a:p>
          <a:p>
            <a:pPr>
              <a:buFont typeface="+mj-lt"/>
              <a:buAutoNum type="arabicPeriod"/>
            </a:pPr>
            <a:r>
              <a:rPr lang="en-US" sz="1200" dirty="0"/>
              <a:t>Research and define the following terms (in your own words):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Trademark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Logo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Brand Identity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Copyright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Patent</a:t>
            </a:r>
          </a:p>
          <a:p>
            <a:pPr>
              <a:buFont typeface="+mj-lt"/>
              <a:buAutoNum type="arabicPeriod"/>
            </a:pPr>
            <a:r>
              <a:rPr lang="en-US" sz="1200" dirty="0"/>
              <a:t>Find 3 well-known logos (e.g., Apple, Nike, LEGO):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Paste or draw them.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Briefly explain what makes each logo effective (e.g., simplicity, </a:t>
            </a:r>
            <a:r>
              <a:rPr lang="en-US" sz="1200" dirty="0" err="1"/>
              <a:t>colour</a:t>
            </a:r>
            <a:r>
              <a:rPr lang="en-US" sz="1200" dirty="0"/>
              <a:t>, symbolism, memorability).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Identify whether the logo might be trademarked and why that matters.</a:t>
            </a:r>
          </a:p>
          <a:p>
            <a:pPr>
              <a:buFont typeface="+mj-lt"/>
              <a:buAutoNum type="arabicPeriod"/>
            </a:pPr>
            <a:r>
              <a:rPr lang="en-US" sz="1200" dirty="0"/>
              <a:t>Design your own logo for a fictional product or brand (e.g., a tech gadget, sustainable fashion line, snack brand).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Sketch the logo.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/>
              <a:t>Underneath, write a short paragraph (100 words max) describing: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dirty="0"/>
              <a:t>The meaning behind your design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dirty="0"/>
              <a:t>The </a:t>
            </a:r>
            <a:r>
              <a:rPr lang="en-US" sz="1200" dirty="0" err="1"/>
              <a:t>colours</a:t>
            </a:r>
            <a:r>
              <a:rPr lang="en-US" sz="1200" dirty="0"/>
              <a:t>/fonts used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dirty="0"/>
              <a:t>Where and how you would apply for trademark protection</a:t>
            </a:r>
          </a:p>
        </p:txBody>
      </p:sp>
      <p:pic>
        <p:nvPicPr>
          <p:cNvPr id="2058" name="Picture 10" descr="Logo Quiz: Can You Identify These Famous Brands? | Test Your Logo IQ ...">
            <a:extLst>
              <a:ext uri="{FF2B5EF4-FFF2-40B4-BE49-F238E27FC236}">
                <a16:creationId xmlns:a16="http://schemas.microsoft.com/office/drawing/2014/main" id="{3610083A-0F79-9941-74E9-89F2E67B55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3"/>
          <a:stretch>
            <a:fillRect/>
          </a:stretch>
        </p:blipFill>
        <p:spPr bwMode="auto">
          <a:xfrm>
            <a:off x="1247775" y="5178484"/>
            <a:ext cx="3533773" cy="1573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76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BDB78-8100-4EC3-D186-8C99F7DFA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CEF6BF-697F-569D-6EF8-A178434363A2}"/>
              </a:ext>
            </a:extLst>
          </p:cNvPr>
          <p:cNvCxnSpPr/>
          <p:nvPr/>
        </p:nvCxnSpPr>
        <p:spPr>
          <a:xfrm>
            <a:off x="5953125" y="266700"/>
            <a:ext cx="0" cy="63089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B627B6D-02CB-A00F-A30B-828E99E4131B}"/>
              </a:ext>
            </a:extLst>
          </p:cNvPr>
          <p:cNvSpPr txBox="1"/>
          <p:nvPr/>
        </p:nvSpPr>
        <p:spPr>
          <a:xfrm>
            <a:off x="587012" y="479028"/>
            <a:ext cx="458009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Product Suitability – the shopping basket 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200" dirty="0"/>
              <a:t>Shopping baskets are everyday products, but good design is essential for their function, durability, and user experience. In this task, you'll evaluate how suitable the design of a shopping basket is for its intended purpose.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/>
              <a:t>Part A: Product Analysis (Written – around 150 words)</a:t>
            </a:r>
          </a:p>
          <a:p>
            <a:r>
              <a:rPr lang="en-US" sz="1200" dirty="0"/>
              <a:t>Take a photo or sketch a shopping basket. Observe how customers interact with it.</a:t>
            </a:r>
          </a:p>
          <a:p>
            <a:r>
              <a:rPr lang="en-US" sz="1200" dirty="0"/>
              <a:t>Evaluate the product’s suitability for its purpose by answering the following:</a:t>
            </a:r>
          </a:p>
          <a:p>
            <a:pPr lvl="1"/>
            <a:r>
              <a:rPr lang="en-US" sz="1200" dirty="0"/>
              <a:t>What materials is it made from, and why?</a:t>
            </a:r>
          </a:p>
          <a:p>
            <a:pPr lvl="1"/>
            <a:r>
              <a:rPr lang="en-US" sz="1200" dirty="0"/>
              <a:t>How well does it meet the needs of different users (e.g., elderly, children, people with disabilities)?</a:t>
            </a:r>
          </a:p>
          <a:p>
            <a:pPr lvl="1"/>
            <a:r>
              <a:rPr lang="en-US" sz="1200" dirty="0"/>
              <a:t>Is the shape and size practical for carrying items?</a:t>
            </a:r>
          </a:p>
          <a:p>
            <a:pPr lvl="1"/>
            <a:r>
              <a:rPr lang="en-US" sz="1200" dirty="0"/>
              <a:t>Are there any ergonomic considerations in the handle design?</a:t>
            </a:r>
          </a:p>
          <a:p>
            <a:pPr lvl="1"/>
            <a:r>
              <a:rPr lang="en-US" sz="1200" dirty="0"/>
              <a:t>How durable and sustainable is it?</a:t>
            </a:r>
          </a:p>
        </p:txBody>
      </p:sp>
      <p:pic>
        <p:nvPicPr>
          <p:cNvPr id="3080" name="Picture 8" descr="National Shopping Basket comparison: local versus multinational ...">
            <a:extLst>
              <a:ext uri="{FF2B5EF4-FFF2-40B4-BE49-F238E27FC236}">
                <a16:creationId xmlns:a16="http://schemas.microsoft.com/office/drawing/2014/main" id="{371D603C-09F5-A8DA-8C33-F8A6F9D49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4531122"/>
            <a:ext cx="295275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See the source image">
            <a:extLst>
              <a:ext uri="{FF2B5EF4-FFF2-40B4-BE49-F238E27FC236}">
                <a16:creationId xmlns:a16="http://schemas.microsoft.com/office/drawing/2014/main" id="{17F4B233-8EFB-5C8F-AAB7-B1522E692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32" y="3081122"/>
            <a:ext cx="3624088" cy="3227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1A6E8D3-BB5F-F281-0823-93FBD53E0380}"/>
              </a:ext>
            </a:extLst>
          </p:cNvPr>
          <p:cNvSpPr txBox="1"/>
          <p:nvPr/>
        </p:nvSpPr>
        <p:spPr>
          <a:xfrm>
            <a:off x="6740161" y="498078"/>
            <a:ext cx="458009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Designer Study – Dieter Rams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Who is Dieter Rams and why is he so influential in design?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the internet and books to research the German industrial designer Dieter Rams. Focus especially on his "10 Principles of Good Design."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Complete the following: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Create a short profile (around 200 words) about Rams.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Choose 3 of his most iconic products. Include an image of each and explain how they reflect his design principles.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Pick your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favourite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principle from the "10 Principles" and explain why it’s relevant today.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80620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DD2D94C3FFE41A3F03A13ABB9A1B2" ma:contentTypeVersion="23" ma:contentTypeDescription="Create a new document." ma:contentTypeScope="" ma:versionID="b9d286788a20efe6f0d26d714ba34032">
  <xsd:schema xmlns:xsd="http://www.w3.org/2001/XMLSchema" xmlns:xs="http://www.w3.org/2001/XMLSchema" xmlns:p="http://schemas.microsoft.com/office/2006/metadata/properties" xmlns:ns2="e35e47f2-9d33-4761-bf52-98501c6e801b" xmlns:ns3="bb465be6-c9d2-4c7a-923d-441c835b559f" targetNamespace="http://schemas.microsoft.com/office/2006/metadata/properties" ma:root="true" ma:fieldsID="77c0a5101481ce0b3f1dab88e4045f81" ns2:_="" ns3:_="">
    <xsd:import namespace="e35e47f2-9d33-4761-bf52-98501c6e801b"/>
    <xsd:import namespace="bb465be6-c9d2-4c7a-923d-441c835b55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e47f2-9d33-4761-bf52-98501c6e8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00f207-be6b-470e-b693-e09bcb7723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5be6-c9d2-4c7a-923d-441c835b55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d71d769-45a9-4778-8f43-ee8a21f149d3}" ma:internalName="TaxCatchAll" ma:showField="CatchAllData" ma:web="bb465be6-c9d2-4c7a-923d-441c835b55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b465be6-c9d2-4c7a-923d-441c835b559f" xsi:nil="true"/>
    <lcf76f155ced4ddcb4097134ff3c332f xmlns="e35e47f2-9d33-4761-bf52-98501c6e801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10CFBD-5A72-4CB6-BF0E-C9735533444E}"/>
</file>

<file path=customXml/itemProps2.xml><?xml version="1.0" encoding="utf-8"?>
<ds:datastoreItem xmlns:ds="http://schemas.openxmlformats.org/officeDocument/2006/customXml" ds:itemID="{A1C84E8B-5663-48C6-8ACE-E290875144AE}"/>
</file>

<file path=customXml/itemProps3.xml><?xml version="1.0" encoding="utf-8"?>
<ds:datastoreItem xmlns:ds="http://schemas.openxmlformats.org/officeDocument/2006/customXml" ds:itemID="{05B42676-FBAD-4002-82EC-A79AA856C89A}"/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695</Words>
  <Application>Microsoft Office PowerPoint</Application>
  <PresentationFormat>Widescreen</PresentationFormat>
  <Paragraphs>68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Eleanor Lambert</dc:creator>
  <cp:lastModifiedBy>Eleanor Lambert</cp:lastModifiedBy>
  <cp:revision>1</cp:revision>
  <dcterms:created xsi:type="dcterms:W3CDTF">2025-07-03T12:24:49Z</dcterms:created>
  <dcterms:modified xsi:type="dcterms:W3CDTF">2025-07-03T15:38:18Z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0x01010010ADD2D94C3FFE41A3F03A13ABB9A1B2</vt:lpwstr>
  </property>
</Properties>
</file>